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4"/>
  </p:sldMasterIdLst>
  <p:notesMasterIdLst>
    <p:notesMasterId r:id="rId38"/>
  </p:notesMasterIdLst>
  <p:handoutMasterIdLst>
    <p:handoutMasterId r:id="rId39"/>
  </p:handoutMasterIdLst>
  <p:sldIdLst>
    <p:sldId id="306" r:id="rId5"/>
    <p:sldId id="333" r:id="rId6"/>
    <p:sldId id="317" r:id="rId7"/>
    <p:sldId id="319" r:id="rId8"/>
    <p:sldId id="321" r:id="rId9"/>
    <p:sldId id="322" r:id="rId10"/>
    <p:sldId id="323" r:id="rId11"/>
    <p:sldId id="324" r:id="rId12"/>
    <p:sldId id="316" r:id="rId13"/>
    <p:sldId id="325" r:id="rId14"/>
    <p:sldId id="326" r:id="rId15"/>
    <p:sldId id="335" r:id="rId16"/>
    <p:sldId id="334" r:id="rId17"/>
    <p:sldId id="315" r:id="rId18"/>
    <p:sldId id="327" r:id="rId19"/>
    <p:sldId id="308" r:id="rId20"/>
    <p:sldId id="309" r:id="rId21"/>
    <p:sldId id="341" r:id="rId22"/>
    <p:sldId id="342" r:id="rId23"/>
    <p:sldId id="310" r:id="rId24"/>
    <p:sldId id="328" r:id="rId25"/>
    <p:sldId id="331" r:id="rId26"/>
    <p:sldId id="332" r:id="rId27"/>
    <p:sldId id="311" r:id="rId28"/>
    <p:sldId id="312" r:id="rId29"/>
    <p:sldId id="336" r:id="rId30"/>
    <p:sldId id="337" r:id="rId31"/>
    <p:sldId id="338" r:id="rId32"/>
    <p:sldId id="339" r:id="rId33"/>
    <p:sldId id="340" r:id="rId34"/>
    <p:sldId id="343" r:id="rId35"/>
    <p:sldId id="313" r:id="rId36"/>
    <p:sldId id="314" r:id="rId37"/>
  </p:sldIdLst>
  <p:sldSz cx="9144000" cy="6858000" type="screen4x3"/>
  <p:notesSz cx="7099300" cy="10234613"/>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4013">
          <p15:clr>
            <a:srgbClr val="A4A3A4"/>
          </p15:clr>
        </p15:guide>
        <p15:guide id="2" pos="490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yriam Hadnes"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3171E"/>
    <a:srgbClr val="CD8185"/>
    <a:srgbClr val="DA1F28"/>
    <a:srgbClr val="999999"/>
    <a:srgbClr val="575757"/>
    <a:srgbClr val="010107"/>
    <a:srgbClr val="E91521"/>
    <a:srgbClr val="F19A16"/>
    <a:srgbClr val="F6D29D"/>
    <a:srgbClr val="F7C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2290" autoAdjust="0"/>
  </p:normalViewPr>
  <p:slideViewPr>
    <p:cSldViewPr snapToGrid="0" snapToObjects="1">
      <p:cViewPr varScale="1">
        <p:scale>
          <a:sx n="61" d="100"/>
          <a:sy n="61" d="100"/>
        </p:scale>
        <p:origin x="1400" y="64"/>
      </p:cViewPr>
      <p:guideLst>
        <p:guide orient="horz" pos="4013"/>
        <p:guide pos="4904"/>
      </p:guideLst>
    </p:cSldViewPr>
  </p:slideViewPr>
  <p:notesTextViewPr>
    <p:cViewPr>
      <p:scale>
        <a:sx n="3" d="2"/>
        <a:sy n="3" d="2"/>
      </p:scale>
      <p:origin x="0" y="0"/>
    </p:cViewPr>
  </p:notesTextViewPr>
  <p:sorterViewPr>
    <p:cViewPr>
      <p:scale>
        <a:sx n="100" d="100"/>
        <a:sy n="100" d="100"/>
      </p:scale>
      <p:origin x="0" y="-10254"/>
    </p:cViewPr>
  </p:sorterViewPr>
  <p:notesViewPr>
    <p:cSldViewPr snapToGrid="0" snapToObjects="1">
      <p:cViewPr varScale="1">
        <p:scale>
          <a:sx n="88" d="100"/>
          <a:sy n="88" d="100"/>
        </p:scale>
        <p:origin x="279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48" tIns="49524" rIns="99048" bIns="49524"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021295" y="1"/>
            <a:ext cx="3076363" cy="511731"/>
          </a:xfrm>
          <a:prstGeom prst="rect">
            <a:avLst/>
          </a:prstGeom>
        </p:spPr>
        <p:txBody>
          <a:bodyPr vert="horz" lIns="99048" tIns="49524" rIns="99048" bIns="49524" rtlCol="0"/>
          <a:lstStyle>
            <a:lvl1pPr algn="r" fontAlgn="auto">
              <a:spcBef>
                <a:spcPts val="0"/>
              </a:spcBef>
              <a:spcAft>
                <a:spcPts val="0"/>
              </a:spcAft>
              <a:defRPr sz="1300" smtClean="0">
                <a:latin typeface="+mn-lt"/>
                <a:ea typeface="+mn-ea"/>
                <a:cs typeface="+mn-cs"/>
              </a:defRPr>
            </a:lvl1pPr>
          </a:lstStyle>
          <a:p>
            <a:pPr>
              <a:defRPr/>
            </a:pPr>
            <a:fld id="{ACEAB8B0-A699-044B-BFF8-AE541C44CB31}" type="datetimeFigureOut">
              <a:rPr lang="en-US"/>
              <a:pPr>
                <a:defRPr/>
              </a:pPr>
              <a:t>3/17/2023</a:t>
            </a:fld>
            <a:endParaRPr lang="en-US"/>
          </a:p>
        </p:txBody>
      </p:sp>
      <p:sp>
        <p:nvSpPr>
          <p:cNvPr id="4" name="Footer Placeholder 3"/>
          <p:cNvSpPr>
            <a:spLocks noGrp="1"/>
          </p:cNvSpPr>
          <p:nvPr>
            <p:ph type="ftr" sz="quarter" idx="2"/>
          </p:nvPr>
        </p:nvSpPr>
        <p:spPr>
          <a:xfrm>
            <a:off x="1" y="9721107"/>
            <a:ext cx="3076363" cy="511731"/>
          </a:xfrm>
          <a:prstGeom prst="rect">
            <a:avLst/>
          </a:prstGeom>
        </p:spPr>
        <p:txBody>
          <a:bodyPr vert="horz" lIns="99048" tIns="49524" rIns="99048" bIns="49524"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9048" tIns="49524" rIns="99048" bIns="49524" rtlCol="0" anchor="b"/>
          <a:lstStyle>
            <a:lvl1pPr algn="r" fontAlgn="auto">
              <a:spcBef>
                <a:spcPts val="0"/>
              </a:spcBef>
              <a:spcAft>
                <a:spcPts val="0"/>
              </a:spcAft>
              <a:defRPr sz="1300" smtClean="0">
                <a:latin typeface="+mn-lt"/>
                <a:ea typeface="+mn-ea"/>
                <a:cs typeface="+mn-cs"/>
              </a:defRPr>
            </a:lvl1pPr>
          </a:lstStyle>
          <a:p>
            <a:pPr>
              <a:defRPr/>
            </a:pPr>
            <a:fld id="{1FB3DD95-2359-9D4C-8D3F-FAA21FCB71EF}" type="slidenum">
              <a:rPr lang="en-US"/>
              <a:pPr>
                <a:defRPr/>
              </a:pPr>
              <a:t>‹#›</a:t>
            </a:fld>
            <a:endParaRPr lang="en-US"/>
          </a:p>
        </p:txBody>
      </p:sp>
    </p:spTree>
    <p:extLst>
      <p:ext uri="{BB962C8B-B14F-4D97-AF65-F5344CB8AC3E}">
        <p14:creationId xmlns:p14="http://schemas.microsoft.com/office/powerpoint/2010/main" val="158501078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48" tIns="49524" rIns="99048" bIns="49524"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021295" y="1"/>
            <a:ext cx="3076363" cy="511731"/>
          </a:xfrm>
          <a:prstGeom prst="rect">
            <a:avLst/>
          </a:prstGeom>
        </p:spPr>
        <p:txBody>
          <a:bodyPr vert="horz" lIns="99048" tIns="49524" rIns="99048" bIns="49524" rtlCol="0"/>
          <a:lstStyle>
            <a:lvl1pPr algn="r" fontAlgn="auto">
              <a:spcBef>
                <a:spcPts val="0"/>
              </a:spcBef>
              <a:spcAft>
                <a:spcPts val="0"/>
              </a:spcAft>
              <a:defRPr sz="1300" smtClean="0">
                <a:latin typeface="+mn-lt"/>
                <a:ea typeface="+mn-ea"/>
                <a:cs typeface="+mn-cs"/>
              </a:defRPr>
            </a:lvl1pPr>
          </a:lstStyle>
          <a:p>
            <a:pPr>
              <a:defRPr/>
            </a:pPr>
            <a:fld id="{B8331083-D0CE-684B-8B3A-1C6AD782FF6E}" type="datetimeFigureOut">
              <a:rPr lang="en-US"/>
              <a:pPr>
                <a:defRPr/>
              </a:pPr>
              <a:t>3/17/2023</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CH" noProof="0"/>
              <a:t>Click to edit Master text styles</a:t>
            </a:r>
          </a:p>
          <a:p>
            <a:pPr lvl="1"/>
            <a:r>
              <a:rPr lang="fr-CH" noProof="0"/>
              <a:t>Second level</a:t>
            </a:r>
          </a:p>
          <a:p>
            <a:pPr lvl="2"/>
            <a:r>
              <a:rPr lang="fr-CH" noProof="0"/>
              <a:t>Third level</a:t>
            </a:r>
          </a:p>
          <a:p>
            <a:pPr lvl="3"/>
            <a:r>
              <a:rPr lang="fr-CH" noProof="0"/>
              <a:t>Fourth level</a:t>
            </a:r>
          </a:p>
          <a:p>
            <a:pPr lvl="4"/>
            <a:r>
              <a:rPr lang="fr-CH" noProof="0"/>
              <a:t>Fifth level</a:t>
            </a:r>
            <a:endParaRPr lang="en-US" noProof="0"/>
          </a:p>
        </p:txBody>
      </p:sp>
      <p:sp>
        <p:nvSpPr>
          <p:cNvPr id="6" name="Footer Placeholder 5"/>
          <p:cNvSpPr>
            <a:spLocks noGrp="1"/>
          </p:cNvSpPr>
          <p:nvPr>
            <p:ph type="ftr" sz="quarter" idx="4"/>
          </p:nvPr>
        </p:nvSpPr>
        <p:spPr>
          <a:xfrm>
            <a:off x="1" y="9721107"/>
            <a:ext cx="3076363" cy="511731"/>
          </a:xfrm>
          <a:prstGeom prst="rect">
            <a:avLst/>
          </a:prstGeom>
        </p:spPr>
        <p:txBody>
          <a:bodyPr vert="horz" lIns="99048" tIns="49524" rIns="99048" bIns="49524"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021295" y="9721107"/>
            <a:ext cx="3076363" cy="511731"/>
          </a:xfrm>
          <a:prstGeom prst="rect">
            <a:avLst/>
          </a:prstGeom>
        </p:spPr>
        <p:txBody>
          <a:bodyPr vert="horz" lIns="99048" tIns="49524" rIns="99048" bIns="49524" rtlCol="0" anchor="b"/>
          <a:lstStyle>
            <a:lvl1pPr algn="r" fontAlgn="auto">
              <a:spcBef>
                <a:spcPts val="0"/>
              </a:spcBef>
              <a:spcAft>
                <a:spcPts val="0"/>
              </a:spcAft>
              <a:defRPr sz="1300" smtClean="0">
                <a:latin typeface="+mn-lt"/>
                <a:ea typeface="+mn-ea"/>
                <a:cs typeface="+mn-cs"/>
              </a:defRPr>
            </a:lvl1pPr>
          </a:lstStyle>
          <a:p>
            <a:pPr>
              <a:defRPr/>
            </a:pPr>
            <a:fld id="{5DAD6506-EFD9-E946-BD8F-E104AD6F4F97}" type="slidenum">
              <a:rPr lang="en-US"/>
              <a:pPr>
                <a:defRPr/>
              </a:pPr>
              <a:t>‹#›</a:t>
            </a:fld>
            <a:endParaRPr lang="en-US"/>
          </a:p>
        </p:txBody>
      </p:sp>
    </p:spTree>
    <p:extLst>
      <p:ext uri="{BB962C8B-B14F-4D97-AF65-F5344CB8AC3E}">
        <p14:creationId xmlns:p14="http://schemas.microsoft.com/office/powerpoint/2010/main" val="3547390528"/>
      </p:ext>
    </p:extLst>
  </p:cSld>
  <p:clrMap bg1="lt1" tx1="dk1" bg2="lt2" tx2="dk2" accent1="accent1" accent2="accent2" accent3="accent3" accent4="accent4" accent5="accent5" accent6="accent6" hlink="hlink" folHlink="folHlink"/>
  <p:hf sldNum="0" hdr="0" ftr="0" dt="0"/>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LU" dirty="0"/>
          </a:p>
        </p:txBody>
      </p:sp>
    </p:spTree>
    <p:extLst>
      <p:ext uri="{BB962C8B-B14F-4D97-AF65-F5344CB8AC3E}">
        <p14:creationId xmlns:p14="http://schemas.microsoft.com/office/powerpoint/2010/main" val="666929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pic>
        <p:nvPicPr>
          <p:cNvPr id="3" name="Image 2" descr="2015-07-24_A7r_01588_Belval_LuxUni_l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59212" cy="6483628"/>
          </a:xfrm>
          <a:prstGeom prst="rect">
            <a:avLst/>
          </a:prstGeom>
        </p:spPr>
      </p:pic>
      <p:sp>
        <p:nvSpPr>
          <p:cNvPr id="18" name="Rectangle 2"/>
          <p:cNvSpPr>
            <a:spLocks/>
          </p:cNvSpPr>
          <p:nvPr userDrawn="1"/>
        </p:nvSpPr>
        <p:spPr bwMode="auto">
          <a:xfrm>
            <a:off x="0" y="485021"/>
            <a:ext cx="9144000" cy="1350962"/>
          </a:xfrm>
          <a:prstGeom prst="rect">
            <a:avLst/>
          </a:prstGeom>
          <a:solidFill>
            <a:srgbClr val="000000">
              <a:alpha val="48000"/>
            </a:srgbClr>
          </a:solidFill>
          <a:ln>
            <a:noFill/>
          </a:ln>
          <a:extLst>
            <a:ext uri="{91240B29-F687-4f45-9708-019B960494DF}">
              <a14:hiddenLine xmlns:a14="http://schemas.microsoft.com/office/drawing/2010/main" xmlns="" w="12700">
                <a:solidFill>
                  <a:srgbClr val="000000">
                    <a:alpha val="29803"/>
                  </a:srgbClr>
                </a:solidFill>
                <a:miter lim="800000"/>
                <a:headEnd/>
                <a:tailEnd/>
              </a14:hiddenLine>
            </a:ext>
          </a:extLst>
        </p:spPr>
        <p:txBody>
          <a:bodyPr lIns="0" tIns="180000" rIns="0" bIns="0" anchor="b" anchorCtr="0"/>
          <a:lstStyle/>
          <a:p>
            <a:endParaRPr lang="fr-FR"/>
          </a:p>
        </p:txBody>
      </p:sp>
      <p:grpSp>
        <p:nvGrpSpPr>
          <p:cNvPr id="8" name="Group 23"/>
          <p:cNvGrpSpPr/>
          <p:nvPr userDrawn="1"/>
        </p:nvGrpSpPr>
        <p:grpSpPr>
          <a:xfrm>
            <a:off x="7719023" y="5732426"/>
            <a:ext cx="1019412" cy="702000"/>
            <a:chOff x="7778187" y="681228"/>
            <a:chExt cx="900000" cy="576072"/>
          </a:xfrm>
        </p:grpSpPr>
        <p:sp>
          <p:nvSpPr>
            <p:cNvPr id="11" name="Rounded Rectangle 10"/>
            <p:cNvSpPr/>
            <p:nvPr userDrawn="1"/>
          </p:nvSpPr>
          <p:spPr>
            <a:xfrm>
              <a:off x="7778187" y="681228"/>
              <a:ext cx="900000" cy="576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fr-LU"/>
            </a:p>
          </p:txBody>
        </p:sp>
        <p:sp>
          <p:nvSpPr>
            <p:cNvPr id="12" name="Rectangle 11"/>
            <p:cNvSpPr/>
            <p:nvPr userDrawn="1"/>
          </p:nvSpPr>
          <p:spPr>
            <a:xfrm>
              <a:off x="7778187" y="1088020"/>
              <a:ext cx="900000" cy="169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fr-LU"/>
            </a:p>
          </p:txBody>
        </p:sp>
      </p:grpSp>
      <p:sp>
        <p:nvSpPr>
          <p:cNvPr id="9" name="Rectangle 8"/>
          <p:cNvSpPr/>
          <p:nvPr userDrawn="1"/>
        </p:nvSpPr>
        <p:spPr>
          <a:xfrm>
            <a:off x="0" y="6434866"/>
            <a:ext cx="91592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LU"/>
          </a:p>
        </p:txBody>
      </p:sp>
      <p:pic>
        <p:nvPicPr>
          <p:cNvPr id="15" name="Picture 14" descr="UNI_logo_quadri_def.pdf"/>
          <p:cNvPicPr>
            <a:picLocks noChangeAspect="1"/>
          </p:cNvPicPr>
          <p:nvPr userDrawn="1"/>
        </p:nvPicPr>
        <p:blipFill>
          <a:blip r:embed="rId3" cstate="print">
            <a:extLst>
              <a:ext uri="{28A0092B-C50C-407E-A947-70E740481C1C}">
                <a14:useLocalDpi xmlns:a14="http://schemas.microsoft.com/office/drawing/2010/main"/>
              </a:ext>
            </a:extLst>
          </a:blip>
          <a:srcRect l="24471" t="27051" r="21988" b="29129"/>
          <a:stretch>
            <a:fillRect/>
          </a:stretch>
        </p:blipFill>
        <p:spPr>
          <a:xfrm>
            <a:off x="7880676" y="5871628"/>
            <a:ext cx="747755" cy="612000"/>
          </a:xfrm>
          <a:prstGeom prst="rect">
            <a:avLst/>
          </a:prstGeom>
        </p:spPr>
      </p:pic>
      <p:sp>
        <p:nvSpPr>
          <p:cNvPr id="19" name="Line 3"/>
          <p:cNvSpPr>
            <a:spLocks noChangeShapeType="1"/>
          </p:cNvSpPr>
          <p:nvPr userDrawn="1"/>
        </p:nvSpPr>
        <p:spPr bwMode="auto">
          <a:xfrm rot="10800000" flipH="1">
            <a:off x="3711575" y="485021"/>
            <a:ext cx="0" cy="1350962"/>
          </a:xfrm>
          <a:prstGeom prst="line">
            <a:avLst/>
          </a:prstGeom>
          <a:noFill/>
          <a:ln w="6350">
            <a:solidFill>
              <a:srgbClr val="FFFFFF"/>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1" name="Rectangle 6"/>
          <p:cNvSpPr>
            <a:spLocks/>
          </p:cNvSpPr>
          <p:nvPr userDrawn="1"/>
        </p:nvSpPr>
        <p:spPr bwMode="auto">
          <a:xfrm>
            <a:off x="0" y="485021"/>
            <a:ext cx="196850" cy="1350962"/>
          </a:xfrm>
          <a:prstGeom prst="rect">
            <a:avLst/>
          </a:prstGeom>
          <a:solidFill>
            <a:srgbClr val="E0373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fr-FR"/>
          </a:p>
        </p:txBody>
      </p:sp>
      <p:sp>
        <p:nvSpPr>
          <p:cNvPr id="23" name="Text Placeholder 22"/>
          <p:cNvSpPr>
            <a:spLocks noGrp="1"/>
          </p:cNvSpPr>
          <p:nvPr userDrawn="1">
            <p:ph type="body" sz="quarter" idx="10"/>
          </p:nvPr>
        </p:nvSpPr>
        <p:spPr>
          <a:xfrm>
            <a:off x="3711575" y="485775"/>
            <a:ext cx="5036425" cy="677821"/>
          </a:xfrm>
          <a:prstGeom prst="rect">
            <a:avLst/>
          </a:prstGeom>
        </p:spPr>
        <p:txBody>
          <a:bodyPr vert="horz" lIns="360000" tIns="180000" rIns="0" bIns="0" anchor="b" anchorCtr="0"/>
          <a:lstStyle>
            <a:lvl1pPr algn="l">
              <a:buFontTx/>
              <a:buNone/>
              <a:defRPr sz="2000">
                <a:solidFill>
                  <a:schemeClr val="bg1"/>
                </a:solidFill>
                <a:latin typeface="Gill Sans"/>
                <a:cs typeface="Gill Sans"/>
              </a:defRPr>
            </a:lvl1pPr>
            <a:lvl2pPr>
              <a:buNone/>
              <a:defRPr/>
            </a:lvl2pPr>
          </a:lstStyle>
          <a:p>
            <a:pPr lvl="0"/>
            <a:r>
              <a:rPr lang="fr-CH" dirty="0"/>
              <a:t>Click to edit Master text styles</a:t>
            </a:r>
          </a:p>
        </p:txBody>
      </p:sp>
      <p:sp>
        <p:nvSpPr>
          <p:cNvPr id="24" name="Text Placeholder 22"/>
          <p:cNvSpPr>
            <a:spLocks noGrp="1"/>
          </p:cNvSpPr>
          <p:nvPr userDrawn="1">
            <p:ph type="body" sz="quarter" idx="11"/>
          </p:nvPr>
        </p:nvSpPr>
        <p:spPr>
          <a:xfrm>
            <a:off x="3711574" y="1171201"/>
            <a:ext cx="5036425" cy="672387"/>
          </a:xfrm>
          <a:prstGeom prst="rect">
            <a:avLst/>
          </a:prstGeom>
        </p:spPr>
        <p:txBody>
          <a:bodyPr vert="horz" lIns="360000" tIns="72000" rIns="0" anchor="t" anchorCtr="0"/>
          <a:lstStyle>
            <a:lvl1pPr>
              <a:buFontTx/>
              <a:buNone/>
              <a:defRPr sz="1400" b="0" i="0">
                <a:solidFill>
                  <a:schemeClr val="bg1"/>
                </a:solidFill>
                <a:latin typeface="Gill Sans Light"/>
                <a:cs typeface="Gill Sans Light"/>
              </a:defRPr>
            </a:lvl1pPr>
            <a:lvl2pPr>
              <a:buNone/>
              <a:defRPr/>
            </a:lvl2pPr>
          </a:lstStyle>
          <a:p>
            <a:pPr lvl="0"/>
            <a:r>
              <a:rPr lang="fr-CH" dirty="0"/>
              <a:t>Click to edit Master text styles</a:t>
            </a:r>
          </a:p>
        </p:txBody>
      </p:sp>
      <p:sp>
        <p:nvSpPr>
          <p:cNvPr id="14" name="Text Placeholder 22"/>
          <p:cNvSpPr>
            <a:spLocks noGrp="1"/>
          </p:cNvSpPr>
          <p:nvPr>
            <p:ph type="body" sz="quarter" idx="12" hasCustomPrompt="1"/>
          </p:nvPr>
        </p:nvSpPr>
        <p:spPr>
          <a:xfrm>
            <a:off x="196850" y="486000"/>
            <a:ext cx="3514725" cy="677821"/>
          </a:xfrm>
          <a:prstGeom prst="rect">
            <a:avLst/>
          </a:prstGeom>
        </p:spPr>
        <p:txBody>
          <a:bodyPr vert="horz" lIns="360000" tIns="180000" rIns="360000" bIns="0" anchor="b" anchorCtr="0"/>
          <a:lstStyle>
            <a:lvl1pPr algn="l">
              <a:buFontTx/>
              <a:buNone/>
              <a:defRPr sz="2000">
                <a:solidFill>
                  <a:schemeClr val="bg1"/>
                </a:solidFill>
                <a:latin typeface="Gill Sans"/>
                <a:cs typeface="Gill Sans"/>
              </a:defRPr>
            </a:lvl1pPr>
            <a:lvl2pPr>
              <a:buNone/>
              <a:defRPr/>
            </a:lvl2pPr>
          </a:lstStyle>
          <a:p>
            <a:pPr algn="r">
              <a:spcAft>
                <a:spcPts val="600"/>
              </a:spcAft>
            </a:pPr>
            <a:r>
              <a:rPr lang="en-US" sz="2000" dirty="0">
                <a:solidFill>
                  <a:srgbClr val="FFFFFF"/>
                </a:solidFill>
                <a:latin typeface="Gill Sans" charset="0"/>
                <a:sym typeface="Gill Sans" charset="0"/>
              </a:rPr>
              <a:t>University of Luxembourg</a:t>
            </a:r>
          </a:p>
        </p:txBody>
      </p:sp>
      <p:sp>
        <p:nvSpPr>
          <p:cNvPr id="16" name="Text Placeholder 22"/>
          <p:cNvSpPr>
            <a:spLocks noGrp="1"/>
          </p:cNvSpPr>
          <p:nvPr>
            <p:ph type="body" sz="quarter" idx="13" hasCustomPrompt="1"/>
          </p:nvPr>
        </p:nvSpPr>
        <p:spPr>
          <a:xfrm>
            <a:off x="196850" y="1171201"/>
            <a:ext cx="3514725" cy="672387"/>
          </a:xfrm>
          <a:prstGeom prst="rect">
            <a:avLst/>
          </a:prstGeom>
        </p:spPr>
        <p:txBody>
          <a:bodyPr vert="horz" lIns="360000" tIns="72000" rIns="360000" anchor="t" anchorCtr="0"/>
          <a:lstStyle>
            <a:lvl1pPr marL="0" marR="0" indent="0" algn="r" defTabSz="457200" rtl="0" eaLnBrk="1" fontAlgn="base" latinLnBrk="0" hangingPunct="1">
              <a:lnSpc>
                <a:spcPct val="100000"/>
              </a:lnSpc>
              <a:spcBef>
                <a:spcPct val="0"/>
              </a:spcBef>
              <a:spcAft>
                <a:spcPts val="600"/>
              </a:spcAft>
              <a:buClrTx/>
              <a:buSzTx/>
              <a:buFontTx/>
              <a:buNone/>
              <a:tabLst/>
              <a:defRPr sz="1400" b="0" i="0">
                <a:solidFill>
                  <a:schemeClr val="bg1"/>
                </a:solidFill>
                <a:latin typeface="Gill Sans Light"/>
                <a:cs typeface="Gill Sans Light"/>
              </a:defRPr>
            </a:lvl1pPr>
            <a:lvl2pPr>
              <a:buNone/>
              <a:defRPr/>
            </a:lvl2pPr>
          </a:lstStyle>
          <a:p>
            <a:pPr marL="0" marR="0" indent="0" algn="r" defTabSz="457200" rtl="0" eaLnBrk="1" fontAlgn="base" latinLnBrk="0" hangingPunct="1">
              <a:lnSpc>
                <a:spcPct val="100000"/>
              </a:lnSpc>
              <a:spcBef>
                <a:spcPct val="0"/>
              </a:spcBef>
              <a:spcAft>
                <a:spcPts val="600"/>
              </a:spcAft>
              <a:buClrTx/>
              <a:buSzTx/>
              <a:buFontTx/>
              <a:buNone/>
              <a:tabLst/>
              <a:defRPr/>
            </a:pPr>
            <a:r>
              <a:rPr lang="en-US" sz="1400" i="0" dirty="0">
                <a:solidFill>
                  <a:srgbClr val="FFFFFF"/>
                </a:solidFill>
                <a:latin typeface="Gill Sans Light"/>
                <a:ea typeface="ＭＳ Ｐゴシック" charset="0"/>
                <a:cs typeface="Gill Sans Light"/>
              </a:rPr>
              <a:t>Multilingual. </a:t>
            </a:r>
            <a:r>
              <a:rPr lang="en-US" sz="1400" i="0" dirty="0" err="1">
                <a:solidFill>
                  <a:srgbClr val="FFFFFF"/>
                </a:solidFill>
                <a:latin typeface="Gill Sans Light"/>
                <a:ea typeface="ＭＳ Ｐゴシック" charset="0"/>
                <a:cs typeface="Gill Sans Light"/>
              </a:rPr>
              <a:t>Personalised</a:t>
            </a:r>
            <a:r>
              <a:rPr lang="en-US" sz="1400" i="0" dirty="0">
                <a:solidFill>
                  <a:srgbClr val="FFFFFF"/>
                </a:solidFill>
                <a:latin typeface="Gill Sans Light"/>
                <a:ea typeface="ＭＳ Ｐゴシック" charset="0"/>
                <a:cs typeface="Gill Sans Light"/>
              </a:rPr>
              <a:t>. Connected.</a:t>
            </a:r>
            <a:endParaRPr lang="en-US" sz="1400" i="1" dirty="0">
              <a:solidFill>
                <a:srgbClr val="FFFFFF"/>
              </a:solidFill>
              <a:ea typeface="ＭＳ Ｐゴシック" charset="0"/>
              <a:cs typeface="ＭＳ Ｐゴシック" charset="0"/>
            </a:endParaRPr>
          </a:p>
        </p:txBody>
      </p:sp>
    </p:spTree>
    <p:extLst>
      <p:ext uri="{BB962C8B-B14F-4D97-AF65-F5344CB8AC3E}">
        <p14:creationId xmlns:p14="http://schemas.microsoft.com/office/powerpoint/2010/main" val="339923634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flip="none" rotWithShape="1">
          <a:gsLst>
            <a:gs pos="0">
              <a:schemeClr val="bg1">
                <a:tint val="80000"/>
                <a:satMod val="300000"/>
                <a:alpha val="0"/>
              </a:schemeClr>
            </a:gs>
            <a:gs pos="100000">
              <a:schemeClr val="bg1">
                <a:lumMod val="65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5" name="Line 7"/>
          <p:cNvSpPr>
            <a:spLocks noChangeShapeType="1"/>
          </p:cNvSpPr>
          <p:nvPr userDrawn="1"/>
        </p:nvSpPr>
        <p:spPr bwMode="auto">
          <a:xfrm rot="10800000" flipH="1" flipV="1">
            <a:off x="0" y="4140200"/>
            <a:ext cx="3213100" cy="6350"/>
          </a:xfrm>
          <a:prstGeom prst="line">
            <a:avLst/>
          </a:prstGeom>
          <a:noFill/>
          <a:ln w="6350" cap="flat">
            <a:solidFill>
              <a:schemeClr val="tx1">
                <a:lumMod val="65000"/>
                <a:lumOff val="35000"/>
              </a:schemeClr>
            </a:solidFill>
            <a:prstDash val="solid"/>
            <a:miter lim="800000"/>
            <a:headEnd type="none" w="med" len="med"/>
            <a:tailEnd type="none" w="med" len="med"/>
          </a:ln>
        </p:spPr>
        <p:txBody>
          <a:bodyPr lIns="0" tIns="0" rIns="0" bIns="0">
            <a:prstTxWarp prst="textNoShape">
              <a:avLst/>
            </a:prstTxWarp>
          </a:bodyPr>
          <a:lstStyle/>
          <a:p>
            <a:pPr fontAlgn="auto">
              <a:spcBef>
                <a:spcPts val="0"/>
              </a:spcBef>
              <a:spcAft>
                <a:spcPts val="0"/>
              </a:spcAft>
              <a:defRPr/>
            </a:pPr>
            <a:endParaRPr lang="en-US">
              <a:latin typeface="+mn-lt"/>
              <a:ea typeface="+mn-ea"/>
              <a:cs typeface="+mn-cs"/>
            </a:endParaRPr>
          </a:p>
        </p:txBody>
      </p:sp>
      <p:sp>
        <p:nvSpPr>
          <p:cNvPr id="6" name="Line 8"/>
          <p:cNvSpPr>
            <a:spLocks noChangeShapeType="1"/>
          </p:cNvSpPr>
          <p:nvPr userDrawn="1"/>
        </p:nvSpPr>
        <p:spPr bwMode="auto">
          <a:xfrm rot="10800000" flipH="1">
            <a:off x="5969000" y="4140200"/>
            <a:ext cx="3327400" cy="6350"/>
          </a:xfrm>
          <a:prstGeom prst="line">
            <a:avLst/>
          </a:prstGeom>
          <a:noFill/>
          <a:ln w="6350" cap="flat">
            <a:solidFill>
              <a:schemeClr val="tx1">
                <a:lumMod val="65000"/>
                <a:lumOff val="35000"/>
              </a:schemeClr>
            </a:solidFill>
            <a:prstDash val="solid"/>
            <a:miter lim="800000"/>
            <a:headEnd type="none" w="med" len="med"/>
            <a:tailEnd type="none" w="med" len="med"/>
          </a:ln>
        </p:spPr>
        <p:txBody>
          <a:bodyPr lIns="0" tIns="0" rIns="0" bIns="0">
            <a:prstTxWarp prst="textNoShape">
              <a:avLst/>
            </a:prstTxWarp>
          </a:bodyPr>
          <a:lstStyle/>
          <a:p>
            <a:pPr fontAlgn="auto">
              <a:spcBef>
                <a:spcPts val="0"/>
              </a:spcBef>
              <a:spcAft>
                <a:spcPts val="0"/>
              </a:spcAft>
              <a:defRPr/>
            </a:pPr>
            <a:endParaRPr lang="en-US">
              <a:latin typeface="+mn-lt"/>
              <a:ea typeface="+mn-ea"/>
              <a:cs typeface="+mn-cs"/>
            </a:endParaRPr>
          </a:p>
        </p:txBody>
      </p:sp>
      <p:sp>
        <p:nvSpPr>
          <p:cNvPr id="3" name="Subtitle 2"/>
          <p:cNvSpPr>
            <a:spLocks noGrp="1"/>
          </p:cNvSpPr>
          <p:nvPr>
            <p:ph type="subTitle" idx="1"/>
          </p:nvPr>
        </p:nvSpPr>
        <p:spPr>
          <a:xfrm>
            <a:off x="1371600" y="3886200"/>
            <a:ext cx="6400800" cy="468000"/>
          </a:xfrm>
          <a:prstGeom prst="rect">
            <a:avLst/>
          </a:prstGeom>
        </p:spPr>
        <p:txBody>
          <a:bodyPr vert="horz" lIns="0" tIns="0" rIns="0" bIns="0" anchor="ctr" anchorCtr="0"/>
          <a:lstStyle>
            <a:lvl1pPr marL="0" indent="0" algn="ctr">
              <a:buNone/>
              <a:defRPr sz="2000" b="0" i="0">
                <a:solidFill>
                  <a:schemeClr val="tx1"/>
                </a:solidFill>
                <a:latin typeface="Arial"/>
                <a:cs typeface="Arial"/>
              </a:defRPr>
            </a:lvl1pPr>
            <a:lvl2pPr marL="288036" indent="0" algn="ctr">
              <a:buNone/>
              <a:defRPr/>
            </a:lvl2pPr>
            <a:lvl3pPr marL="576070" indent="0" algn="ctr">
              <a:buNone/>
              <a:defRPr/>
            </a:lvl3pPr>
            <a:lvl4pPr marL="864106" indent="0" algn="ctr">
              <a:buNone/>
              <a:defRPr/>
            </a:lvl4pPr>
            <a:lvl5pPr marL="1152142" indent="0" algn="ctr">
              <a:buNone/>
              <a:defRPr/>
            </a:lvl5pPr>
            <a:lvl6pPr marL="1440177" indent="0" algn="ctr">
              <a:buNone/>
              <a:defRPr/>
            </a:lvl6pPr>
            <a:lvl7pPr marL="1728212" indent="0" algn="ctr">
              <a:buNone/>
              <a:defRPr/>
            </a:lvl7pPr>
            <a:lvl8pPr marL="2016248" indent="0" algn="ctr">
              <a:buNone/>
              <a:defRPr/>
            </a:lvl8pPr>
            <a:lvl9pPr marL="2304283" indent="0" algn="ctr">
              <a:buNone/>
              <a:defRPr/>
            </a:lvl9pPr>
          </a:lstStyle>
          <a:p>
            <a:r>
              <a:rPr lang="en-GB" noProof="0" dirty="0"/>
              <a:t>Click to edit Master</a:t>
            </a:r>
          </a:p>
        </p:txBody>
      </p:sp>
      <p:sp>
        <p:nvSpPr>
          <p:cNvPr id="8" name="Title 1"/>
          <p:cNvSpPr>
            <a:spLocks noGrp="1"/>
          </p:cNvSpPr>
          <p:nvPr>
            <p:ph type="ctrTitle"/>
          </p:nvPr>
        </p:nvSpPr>
        <p:spPr>
          <a:xfrm>
            <a:off x="685800" y="2130028"/>
            <a:ext cx="7772400" cy="1470422"/>
          </a:xfrm>
          <a:prstGeom prst="rect">
            <a:avLst/>
          </a:prstGeom>
        </p:spPr>
        <p:txBody>
          <a:bodyPr vert="horz" lIns="57607" tIns="28804" rIns="57607" bIns="28804"/>
          <a:lstStyle>
            <a:lvl1pPr algn="ctr">
              <a:defRPr sz="3000" b="0" i="0" baseline="0">
                <a:solidFill>
                  <a:schemeClr val="tx1"/>
                </a:solidFill>
                <a:latin typeface="Arial"/>
                <a:cs typeface="Arial"/>
              </a:defRPr>
            </a:lvl1pPr>
          </a:lstStyle>
          <a:p>
            <a:r>
              <a:rPr lang="en-GB" noProof="0" dirty="0"/>
              <a:t>Click to edit Master title style</a:t>
            </a:r>
          </a:p>
        </p:txBody>
      </p:sp>
      <p:sp>
        <p:nvSpPr>
          <p:cNvPr id="12" name="Rectangle 11"/>
          <p:cNvSpPr/>
          <p:nvPr userDrawn="1"/>
        </p:nvSpPr>
        <p:spPr>
          <a:xfrm>
            <a:off x="0" y="6516000"/>
            <a:ext cx="915921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LU"/>
          </a:p>
        </p:txBody>
      </p:sp>
      <p:grpSp>
        <p:nvGrpSpPr>
          <p:cNvPr id="19" name="Group 18"/>
          <p:cNvGrpSpPr/>
          <p:nvPr userDrawn="1"/>
        </p:nvGrpSpPr>
        <p:grpSpPr>
          <a:xfrm>
            <a:off x="7790625" y="5949572"/>
            <a:ext cx="867600" cy="607703"/>
            <a:chOff x="6793675" y="550964"/>
            <a:chExt cx="867600" cy="607703"/>
          </a:xfrm>
        </p:grpSpPr>
        <p:grpSp>
          <p:nvGrpSpPr>
            <p:cNvPr id="20" name="Group 17"/>
            <p:cNvGrpSpPr/>
            <p:nvPr userDrawn="1"/>
          </p:nvGrpSpPr>
          <p:grpSpPr>
            <a:xfrm>
              <a:off x="6793675" y="550964"/>
              <a:ext cx="867600" cy="576072"/>
              <a:chOff x="7778187" y="681228"/>
              <a:chExt cx="900000" cy="576072"/>
            </a:xfrm>
          </p:grpSpPr>
          <p:sp>
            <p:nvSpPr>
              <p:cNvPr id="22" name="Rounded Rectangle 21"/>
              <p:cNvSpPr/>
              <p:nvPr userDrawn="1"/>
            </p:nvSpPr>
            <p:spPr>
              <a:xfrm>
                <a:off x="7778187" y="681228"/>
                <a:ext cx="900000" cy="576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LU"/>
              </a:p>
            </p:txBody>
          </p:sp>
          <p:sp>
            <p:nvSpPr>
              <p:cNvPr id="23" name="Rectangle 22"/>
              <p:cNvSpPr/>
              <p:nvPr userDrawn="1"/>
            </p:nvSpPr>
            <p:spPr>
              <a:xfrm>
                <a:off x="7778187" y="1088020"/>
                <a:ext cx="900000" cy="169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LU"/>
              </a:p>
            </p:txBody>
          </p:sp>
        </p:grpSp>
        <p:pic>
          <p:nvPicPr>
            <p:cNvPr id="21" name="Picture 20" descr="UNI_logo_quadri_def.pdf"/>
            <p:cNvPicPr>
              <a:picLocks noChangeAspect="1"/>
            </p:cNvPicPr>
            <p:nvPr userDrawn="1"/>
          </p:nvPicPr>
          <p:blipFill>
            <a:blip r:embed="rId2" cstate="print">
              <a:extLst>
                <a:ext uri="{28A0092B-C50C-407E-A947-70E740481C1C}">
                  <a14:useLocalDpi xmlns:a14="http://schemas.microsoft.com/office/drawing/2010/main"/>
                </a:ext>
              </a:extLst>
            </a:blip>
            <a:srcRect l="24471" t="27051" r="21988" b="29129"/>
            <a:stretch>
              <a:fillRect/>
            </a:stretch>
          </p:blipFill>
          <p:spPr>
            <a:xfrm>
              <a:off x="6944400" y="658757"/>
              <a:ext cx="610801" cy="499910"/>
            </a:xfrm>
            <a:prstGeom prst="rect">
              <a:avLst/>
            </a:prstGeom>
          </p:spPr>
        </p:pic>
      </p:grpSp>
    </p:spTree>
  </p:cSld>
  <p:clrMapOvr>
    <a:overrideClrMapping bg1="lt1" tx1="dk1" bg2="lt2" tx2="dk2" accent1="accent1" accent2="accent2" accent3="accent3" accent4="accent4" accent5="accent5" accent6="accent6" hlink="hlink" folHlink="folHlink"/>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Rectangle 1"/>
          <p:cNvSpPr>
            <a:spLocks/>
          </p:cNvSpPr>
          <p:nvPr userDrawn="1"/>
        </p:nvSpPr>
        <p:spPr bwMode="auto">
          <a:xfrm>
            <a:off x="0" y="0"/>
            <a:ext cx="9144000" cy="1123406"/>
          </a:xfrm>
          <a:prstGeom prst="rect">
            <a:avLst/>
          </a:prstGeom>
          <a:solidFill>
            <a:srgbClr val="7F7F7F">
              <a:alpha val="79608"/>
            </a:srgbClr>
          </a:solidFill>
          <a:ln>
            <a:noFill/>
          </a:ln>
        </p:spPr>
        <p:txBody>
          <a:bodyPr lIns="0" tIns="0" rIns="0" bIns="0"/>
          <a:lstStyle/>
          <a:p>
            <a:endParaRPr lang="fr-FR"/>
          </a:p>
        </p:txBody>
      </p:sp>
      <p:sp>
        <p:nvSpPr>
          <p:cNvPr id="17" name="Rectangle 16"/>
          <p:cNvSpPr/>
          <p:nvPr userDrawn="1"/>
        </p:nvSpPr>
        <p:spPr>
          <a:xfrm>
            <a:off x="-3772" y="241300"/>
            <a:ext cx="205478" cy="714157"/>
          </a:xfrm>
          <a:prstGeom prst="rect">
            <a:avLst/>
          </a:prstGeom>
          <a:solidFill>
            <a:srgbClr val="DA1F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itle 1"/>
          <p:cNvSpPr>
            <a:spLocks noGrp="1"/>
          </p:cNvSpPr>
          <p:nvPr>
            <p:ph type="title" hasCustomPrompt="1"/>
          </p:nvPr>
        </p:nvSpPr>
        <p:spPr>
          <a:xfrm>
            <a:off x="496800" y="231564"/>
            <a:ext cx="7646256" cy="684000"/>
          </a:xfrm>
          <a:prstGeom prst="rect">
            <a:avLst/>
          </a:prstGeom>
        </p:spPr>
        <p:txBody>
          <a:bodyPr lIns="0" tIns="0" rIns="0" bIns="0" anchor="t" anchorCtr="0">
            <a:normAutofit/>
          </a:bodyPr>
          <a:lstStyle>
            <a:lvl1pPr algn="l">
              <a:defRPr sz="2400" b="1">
                <a:solidFill>
                  <a:srgbClr val="FFFFFF"/>
                </a:solidFill>
              </a:defRPr>
            </a:lvl1pPr>
          </a:lstStyle>
          <a:p>
            <a:pPr lvl="0"/>
            <a:r>
              <a:rPr lang="en-GB" noProof="0" dirty="0"/>
              <a:t>Click to edit Master text styles</a:t>
            </a:r>
          </a:p>
        </p:txBody>
      </p:sp>
      <p:sp>
        <p:nvSpPr>
          <p:cNvPr id="15" name="Text Placeholder 14"/>
          <p:cNvSpPr>
            <a:spLocks noGrp="1"/>
          </p:cNvSpPr>
          <p:nvPr>
            <p:ph type="body" sz="quarter" idx="13"/>
          </p:nvPr>
        </p:nvSpPr>
        <p:spPr>
          <a:xfrm>
            <a:off x="496887" y="1391770"/>
            <a:ext cx="8136000" cy="5102163"/>
          </a:xfrm>
          <a:prstGeom prst="rect">
            <a:avLst/>
          </a:prstGeom>
        </p:spPr>
        <p:txBody>
          <a:bodyPr vert="horz" lIns="0" rIns="0"/>
          <a:lstStyle>
            <a:lvl1pPr>
              <a:spcBef>
                <a:spcPts val="0"/>
              </a:spcBef>
              <a:spcAft>
                <a:spcPts val="600"/>
              </a:spcAft>
              <a:buClr>
                <a:schemeClr val="accent2"/>
              </a:buClr>
              <a:buSzPct val="100000"/>
              <a:buFont typeface="Wingdings" charset="2"/>
              <a:buChar char="§"/>
              <a:defRPr sz="1800" baseline="0">
                <a:solidFill>
                  <a:schemeClr val="tx1"/>
                </a:solidFill>
              </a:defRPr>
            </a:lvl1pPr>
            <a:lvl2pPr>
              <a:spcBef>
                <a:spcPts val="0"/>
              </a:spcBef>
              <a:spcAft>
                <a:spcPts val="600"/>
              </a:spcAft>
              <a:buClr>
                <a:schemeClr val="accent2"/>
              </a:buClr>
              <a:buSzPct val="100000"/>
              <a:buFont typeface="Wingdings" charset="2"/>
              <a:buChar char="§"/>
              <a:defRPr sz="1600" baseline="0">
                <a:solidFill>
                  <a:schemeClr val="tx1"/>
                </a:solidFill>
              </a:defRPr>
            </a:lvl2pPr>
            <a:lvl3pPr>
              <a:spcBef>
                <a:spcPts val="0"/>
              </a:spcBef>
              <a:spcAft>
                <a:spcPts val="600"/>
              </a:spcAft>
              <a:buClr>
                <a:schemeClr val="accent2"/>
              </a:buClr>
              <a:buSzPct val="100000"/>
              <a:buFont typeface="Wingdings" charset="2"/>
              <a:buChar char="§"/>
              <a:defRPr sz="1400" baseline="0">
                <a:solidFill>
                  <a:schemeClr val="tx1"/>
                </a:solidFill>
              </a:defRPr>
            </a:lvl3pPr>
            <a:lvl4pPr>
              <a:spcBef>
                <a:spcPts val="0"/>
              </a:spcBef>
              <a:spcAft>
                <a:spcPts val="600"/>
              </a:spcAft>
              <a:buClr>
                <a:schemeClr val="accent2"/>
              </a:buClr>
              <a:buSzPct val="100000"/>
              <a:buFont typeface="Wingdings" charset="2"/>
              <a:buChar char="§"/>
              <a:defRPr sz="1400" baseline="0">
                <a:solidFill>
                  <a:schemeClr val="tx1"/>
                </a:solidFill>
              </a:defRPr>
            </a:lvl4pPr>
            <a:lvl5pPr>
              <a:spcBef>
                <a:spcPts val="0"/>
              </a:spcBef>
              <a:spcAft>
                <a:spcPts val="600"/>
              </a:spcAft>
              <a:buClr>
                <a:schemeClr val="accent2"/>
              </a:buClr>
              <a:buSzPct val="100000"/>
              <a:buFont typeface="Wingdings" charset="2"/>
              <a:buChar char="§"/>
              <a:defRPr sz="1400" baseline="0">
                <a:solidFill>
                  <a:schemeClr val="tx1"/>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grpSp>
        <p:nvGrpSpPr>
          <p:cNvPr id="21" name="Group 20"/>
          <p:cNvGrpSpPr/>
          <p:nvPr userDrawn="1"/>
        </p:nvGrpSpPr>
        <p:grpSpPr>
          <a:xfrm>
            <a:off x="7790625" y="551455"/>
            <a:ext cx="867600" cy="607703"/>
            <a:chOff x="6793675" y="550964"/>
            <a:chExt cx="867600" cy="607703"/>
          </a:xfrm>
        </p:grpSpPr>
        <p:grpSp>
          <p:nvGrpSpPr>
            <p:cNvPr id="18" name="Group 17"/>
            <p:cNvGrpSpPr/>
            <p:nvPr userDrawn="1"/>
          </p:nvGrpSpPr>
          <p:grpSpPr>
            <a:xfrm>
              <a:off x="6793675" y="550964"/>
              <a:ext cx="867600" cy="576072"/>
              <a:chOff x="7778187" y="681228"/>
              <a:chExt cx="900000" cy="576072"/>
            </a:xfrm>
          </p:grpSpPr>
          <p:sp>
            <p:nvSpPr>
              <p:cNvPr id="19" name="Rounded Rectangle 18"/>
              <p:cNvSpPr/>
              <p:nvPr userDrawn="1"/>
            </p:nvSpPr>
            <p:spPr>
              <a:xfrm>
                <a:off x="7778187" y="681228"/>
                <a:ext cx="900000" cy="576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LU"/>
              </a:p>
            </p:txBody>
          </p:sp>
          <p:sp>
            <p:nvSpPr>
              <p:cNvPr id="20" name="Rectangle 19"/>
              <p:cNvSpPr/>
              <p:nvPr userDrawn="1"/>
            </p:nvSpPr>
            <p:spPr>
              <a:xfrm>
                <a:off x="7778187" y="1088020"/>
                <a:ext cx="900000" cy="169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LU"/>
              </a:p>
            </p:txBody>
          </p:sp>
        </p:grpSp>
        <p:pic>
          <p:nvPicPr>
            <p:cNvPr id="22" name="Picture 21" descr="UNI_logo_quadri_def.pdf"/>
            <p:cNvPicPr>
              <a:picLocks noChangeAspect="1"/>
            </p:cNvPicPr>
            <p:nvPr userDrawn="1"/>
          </p:nvPicPr>
          <p:blipFill>
            <a:blip r:embed="rId2" cstate="print">
              <a:extLst>
                <a:ext uri="{28A0092B-C50C-407E-A947-70E740481C1C}">
                  <a14:useLocalDpi xmlns:a14="http://schemas.microsoft.com/office/drawing/2010/main"/>
                </a:ext>
              </a:extLst>
            </a:blip>
            <a:srcRect l="24471" t="27051" r="21988" b="29129"/>
            <a:stretch>
              <a:fillRect/>
            </a:stretch>
          </p:blipFill>
          <p:spPr>
            <a:xfrm>
              <a:off x="6944400" y="658757"/>
              <a:ext cx="610801" cy="499910"/>
            </a:xfrm>
            <a:prstGeom prst="rect">
              <a:avLst/>
            </a:prstGeom>
          </p:spPr>
        </p:pic>
      </p:grpSp>
      <p:sp>
        <p:nvSpPr>
          <p:cNvPr id="2" name="Rectangle 1"/>
          <p:cNvSpPr/>
          <p:nvPr userDrawn="1"/>
        </p:nvSpPr>
        <p:spPr>
          <a:xfrm>
            <a:off x="0" y="6722759"/>
            <a:ext cx="7324162" cy="135241"/>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12" name="Rectangle 11"/>
          <p:cNvSpPr/>
          <p:nvPr userDrawn="1"/>
        </p:nvSpPr>
        <p:spPr>
          <a:xfrm>
            <a:off x="7229743" y="6722759"/>
            <a:ext cx="1914257" cy="136800"/>
          </a:xfrm>
          <a:prstGeom prst="rect">
            <a:avLst/>
          </a:prstGeom>
          <a:solidFill>
            <a:srgbClr val="DA1F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dirty="0"/>
          </a:p>
        </p:txBody>
      </p:sp>
      <p:sp>
        <p:nvSpPr>
          <p:cNvPr id="3" name="TextBox 2"/>
          <p:cNvSpPr txBox="1"/>
          <p:nvPr userDrawn="1"/>
        </p:nvSpPr>
        <p:spPr>
          <a:xfrm>
            <a:off x="8092186" y="6685167"/>
            <a:ext cx="2062938" cy="215444"/>
          </a:xfrm>
          <a:prstGeom prst="rect">
            <a:avLst/>
          </a:prstGeom>
          <a:noFill/>
        </p:spPr>
        <p:txBody>
          <a:bodyPr wrap="square" rtlCol="0">
            <a:spAutoFit/>
          </a:bodyPr>
          <a:lstStyle/>
          <a:p>
            <a:r>
              <a:rPr lang="en-US" sz="800" b="1" dirty="0">
                <a:solidFill>
                  <a:schemeClr val="bg1"/>
                </a:solidFill>
              </a:rPr>
              <a:t>ISB705</a:t>
            </a:r>
            <a:endParaRPr lang="fr-LU" sz="800" b="1" dirty="0">
              <a:solidFill>
                <a:schemeClr val="bg1"/>
              </a:solidFill>
            </a:endParaRPr>
          </a:p>
        </p:txBody>
      </p:sp>
    </p:spTree>
    <p:extLst>
      <p:ext uri="{BB962C8B-B14F-4D97-AF65-F5344CB8AC3E}">
        <p14:creationId xmlns:p14="http://schemas.microsoft.com/office/powerpoint/2010/main" val="1089031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59568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1" r:id="rId1"/>
    <p:sldLayoutId id="2147483842" r:id="rId2"/>
    <p:sldLayoutId id="2147483821" r:id="rId3"/>
    <p:sldLayoutId id="2147483843" r:id="rId4"/>
  </p:sldLayoutIdLst>
  <p:hf hdr="0" ftr="0" dt="0"/>
  <p:txStyles>
    <p:titleStyle>
      <a:lvl1pPr algn="l" rtl="0" eaLnBrk="1" fontAlgn="base" hangingPunct="1">
        <a:spcBef>
          <a:spcPct val="0"/>
        </a:spcBef>
        <a:spcAft>
          <a:spcPct val="0"/>
        </a:spcAft>
        <a:defRPr sz="3600" b="1" kern="1200">
          <a:solidFill>
            <a:schemeClr val="accent1"/>
          </a:solidFill>
          <a:latin typeface="Arial"/>
          <a:ea typeface="ＭＳ Ｐゴシック" charset="0"/>
          <a:cs typeface="Arial"/>
        </a:defRPr>
      </a:lvl1pPr>
      <a:lvl2pPr algn="l" rtl="0" eaLnBrk="1" fontAlgn="base" hangingPunct="1">
        <a:spcBef>
          <a:spcPct val="0"/>
        </a:spcBef>
        <a:spcAft>
          <a:spcPct val="0"/>
        </a:spcAft>
        <a:defRPr sz="3600" b="1">
          <a:solidFill>
            <a:schemeClr val="accent1"/>
          </a:solidFill>
          <a:latin typeface="Arial" charset="0"/>
          <a:ea typeface="ＭＳ Ｐゴシック" charset="0"/>
        </a:defRPr>
      </a:lvl2pPr>
      <a:lvl3pPr algn="l" rtl="0" eaLnBrk="1" fontAlgn="base" hangingPunct="1">
        <a:spcBef>
          <a:spcPct val="0"/>
        </a:spcBef>
        <a:spcAft>
          <a:spcPct val="0"/>
        </a:spcAft>
        <a:defRPr sz="3600" b="1">
          <a:solidFill>
            <a:schemeClr val="accent1"/>
          </a:solidFill>
          <a:latin typeface="Arial" charset="0"/>
          <a:ea typeface="ＭＳ Ｐゴシック" charset="0"/>
        </a:defRPr>
      </a:lvl3pPr>
      <a:lvl4pPr algn="l" rtl="0" eaLnBrk="1" fontAlgn="base" hangingPunct="1">
        <a:spcBef>
          <a:spcPct val="0"/>
        </a:spcBef>
        <a:spcAft>
          <a:spcPct val="0"/>
        </a:spcAft>
        <a:defRPr sz="3600" b="1">
          <a:solidFill>
            <a:schemeClr val="accent1"/>
          </a:solidFill>
          <a:latin typeface="Arial" charset="0"/>
          <a:ea typeface="ＭＳ Ｐゴシック" charset="0"/>
        </a:defRPr>
      </a:lvl4pPr>
      <a:lvl5pPr algn="l" rtl="0" eaLnBrk="1" fontAlgn="base" hangingPunct="1">
        <a:spcBef>
          <a:spcPct val="0"/>
        </a:spcBef>
        <a:spcAft>
          <a:spcPct val="0"/>
        </a:spcAft>
        <a:defRPr sz="3600" b="1">
          <a:solidFill>
            <a:schemeClr val="accent1"/>
          </a:solidFill>
          <a:latin typeface="Arial" charset="0"/>
          <a:ea typeface="ＭＳ Ｐゴシック" charset="0"/>
        </a:defRPr>
      </a:lvl5pPr>
      <a:lvl6pPr marL="457200" algn="l" rtl="0" eaLnBrk="1" fontAlgn="base" hangingPunct="1">
        <a:spcBef>
          <a:spcPct val="0"/>
        </a:spcBef>
        <a:spcAft>
          <a:spcPct val="0"/>
        </a:spcAft>
        <a:defRPr sz="3600" b="1">
          <a:solidFill>
            <a:schemeClr val="accent1"/>
          </a:solidFill>
          <a:latin typeface="Arial" charset="0"/>
          <a:ea typeface="ＭＳ Ｐゴシック" charset="0"/>
        </a:defRPr>
      </a:lvl6pPr>
      <a:lvl7pPr marL="914400" algn="l" rtl="0" eaLnBrk="1" fontAlgn="base" hangingPunct="1">
        <a:spcBef>
          <a:spcPct val="0"/>
        </a:spcBef>
        <a:spcAft>
          <a:spcPct val="0"/>
        </a:spcAft>
        <a:defRPr sz="3600" b="1">
          <a:solidFill>
            <a:schemeClr val="accent1"/>
          </a:solidFill>
          <a:latin typeface="Arial" charset="0"/>
          <a:ea typeface="ＭＳ Ｐゴシック" charset="0"/>
        </a:defRPr>
      </a:lvl7pPr>
      <a:lvl8pPr marL="1371600" algn="l" rtl="0" eaLnBrk="1" fontAlgn="base" hangingPunct="1">
        <a:spcBef>
          <a:spcPct val="0"/>
        </a:spcBef>
        <a:spcAft>
          <a:spcPct val="0"/>
        </a:spcAft>
        <a:defRPr sz="3600" b="1">
          <a:solidFill>
            <a:schemeClr val="accent1"/>
          </a:solidFill>
          <a:latin typeface="Arial" charset="0"/>
          <a:ea typeface="ＭＳ Ｐゴシック" charset="0"/>
        </a:defRPr>
      </a:lvl8pPr>
      <a:lvl9pPr marL="1828800" algn="l" rtl="0" eaLnBrk="1" fontAlgn="base" hangingPunct="1">
        <a:spcBef>
          <a:spcPct val="0"/>
        </a:spcBef>
        <a:spcAft>
          <a:spcPct val="0"/>
        </a:spcAft>
        <a:defRPr sz="3600" b="1">
          <a:solidFill>
            <a:schemeClr val="accent1"/>
          </a:solidFill>
          <a:latin typeface="Arial" charset="0"/>
          <a:ea typeface="ＭＳ Ｐゴシック" charset="0"/>
        </a:defRPr>
      </a:lvl9pPr>
    </p:titleStyle>
    <p:bodyStyle>
      <a:lvl1pPr marL="228600" indent="-228600" algn="l" rtl="0" eaLnBrk="1" fontAlgn="base" hangingPunct="1">
        <a:spcBef>
          <a:spcPts val="2000"/>
        </a:spcBef>
        <a:spcAft>
          <a:spcPct val="0"/>
        </a:spcAft>
        <a:buClr>
          <a:schemeClr val="accent1"/>
        </a:buClr>
        <a:buSzPct val="75000"/>
        <a:buFont typeface="Wingdings" charset="0"/>
        <a:buChar char="n"/>
        <a:defRPr sz="2000" kern="1200">
          <a:solidFill>
            <a:srgbClr val="595959"/>
          </a:solidFill>
          <a:latin typeface="+mn-lt"/>
          <a:ea typeface="ＭＳ Ｐゴシック" charset="0"/>
          <a:cs typeface="ＭＳ Ｐゴシック" charset="0"/>
        </a:defRPr>
      </a:lvl1pPr>
      <a:lvl2pPr marL="457200" indent="-228600" algn="l" rtl="0" eaLnBrk="1" fontAlgn="base" hangingPunct="1">
        <a:spcBef>
          <a:spcPts val="600"/>
        </a:spcBef>
        <a:spcAft>
          <a:spcPct val="0"/>
        </a:spcAft>
        <a:buClr>
          <a:srgbClr val="7ACBE0"/>
        </a:buClr>
        <a:buSzPct val="75000"/>
        <a:buFont typeface="Wingdings" charset="0"/>
        <a:buChar char="n"/>
        <a:defRPr kern="1200">
          <a:solidFill>
            <a:srgbClr val="595959"/>
          </a:solidFill>
          <a:latin typeface="+mn-lt"/>
          <a:ea typeface="ＭＳ Ｐゴシック" charset="0"/>
          <a:cs typeface="+mn-cs"/>
        </a:defRPr>
      </a:lvl2pPr>
      <a:lvl3pPr marL="685800" indent="-228600" algn="l" rtl="0" eaLnBrk="1" fontAlgn="base" hangingPunct="1">
        <a:spcBef>
          <a:spcPts val="600"/>
        </a:spcBef>
        <a:spcAft>
          <a:spcPct val="0"/>
        </a:spcAft>
        <a:buClr>
          <a:schemeClr val="accent1"/>
        </a:buClr>
        <a:buSzPct val="75000"/>
        <a:buFont typeface="Wingdings" charset="0"/>
        <a:buChar char="n"/>
        <a:defRPr kern="1200">
          <a:solidFill>
            <a:srgbClr val="595959"/>
          </a:solidFill>
          <a:latin typeface="+mn-lt"/>
          <a:ea typeface="ＭＳ Ｐゴシック" charset="0"/>
          <a:cs typeface="+mn-cs"/>
        </a:defRPr>
      </a:lvl3pPr>
      <a:lvl4pPr marL="914400" indent="-228600" algn="l" rtl="0" eaLnBrk="1" fontAlgn="base" hangingPunct="1">
        <a:spcBef>
          <a:spcPts val="600"/>
        </a:spcBef>
        <a:spcAft>
          <a:spcPct val="0"/>
        </a:spcAft>
        <a:buClr>
          <a:srgbClr val="7ACBE0"/>
        </a:buClr>
        <a:buSzPct val="75000"/>
        <a:buFont typeface="Wingdings" charset="0"/>
        <a:buChar char="n"/>
        <a:defRPr kern="1200">
          <a:solidFill>
            <a:srgbClr val="595959"/>
          </a:solidFill>
          <a:latin typeface="+mn-lt"/>
          <a:ea typeface="ＭＳ Ｐゴシック" charset="0"/>
          <a:cs typeface="+mn-cs"/>
        </a:defRPr>
      </a:lvl4pPr>
      <a:lvl5pPr marL="1143000" indent="-228600" algn="l" rtl="0" eaLnBrk="1" fontAlgn="base" hangingPunct="1">
        <a:spcBef>
          <a:spcPts val="600"/>
        </a:spcBef>
        <a:spcAft>
          <a:spcPct val="0"/>
        </a:spcAft>
        <a:buClr>
          <a:schemeClr val="accent1"/>
        </a:buClr>
        <a:buSzPct val="75000"/>
        <a:buFont typeface="Wingdings" charset="0"/>
        <a:buChar char="n"/>
        <a:defRPr kern="1200">
          <a:solidFill>
            <a:srgbClr val="595959"/>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8.t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9.t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opencobra.github.io/cobratoolbox/stable/tutorials/index.html"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3585845" y="1013070"/>
            <a:ext cx="5318125" cy="677821"/>
          </a:xfrm>
        </p:spPr>
        <p:txBody>
          <a:bodyPr/>
          <a:lstStyle/>
          <a:p>
            <a:pPr algn="ctr">
              <a:spcBef>
                <a:spcPts val="600"/>
              </a:spcBef>
              <a:defRPr/>
            </a:pPr>
            <a:r>
              <a:rPr lang="en-US" sz="2400" dirty="0">
                <a:latin typeface="+mn-lt"/>
                <a:cs typeface="Gill Sans Light"/>
              </a:rPr>
              <a:t>Introduction to the COBRA Toolbox</a:t>
            </a:r>
          </a:p>
          <a:p>
            <a:pPr algn="ctr">
              <a:spcBef>
                <a:spcPts val="600"/>
              </a:spcBef>
              <a:defRPr/>
            </a:pPr>
            <a:r>
              <a:rPr lang="en-US" sz="1800" dirty="0"/>
              <a:t>Advanced Systems Biology II</a:t>
            </a:r>
          </a:p>
        </p:txBody>
      </p:sp>
      <p:sp>
        <p:nvSpPr>
          <p:cNvPr id="12" name="Line 3"/>
          <p:cNvSpPr>
            <a:spLocks noChangeShapeType="1"/>
          </p:cNvSpPr>
          <p:nvPr/>
        </p:nvSpPr>
        <p:spPr bwMode="auto">
          <a:xfrm rot="10800000" flipH="1">
            <a:off x="3711575" y="485021"/>
            <a:ext cx="0" cy="1350962"/>
          </a:xfrm>
          <a:prstGeom prst="line">
            <a:avLst/>
          </a:prstGeom>
          <a:noFill/>
          <a:ln w="6350">
            <a:solidFill>
              <a:srgbClr val="FFFFFF"/>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4" name="Text Placeholder 22"/>
          <p:cNvSpPr>
            <a:spLocks noGrp="1"/>
          </p:cNvSpPr>
          <p:nvPr>
            <p:ph type="body" sz="quarter" idx="12"/>
          </p:nvPr>
        </p:nvSpPr>
        <p:spPr>
          <a:xfrm>
            <a:off x="196850" y="486000"/>
            <a:ext cx="3514725" cy="677821"/>
          </a:xfrm>
          <a:prstGeom prst="rect">
            <a:avLst/>
          </a:prstGeom>
        </p:spPr>
        <p:txBody>
          <a:bodyPr vert="horz" lIns="360000" tIns="180000" rIns="360000" bIns="0" anchor="b" anchorCtr="0"/>
          <a:lstStyle>
            <a:lvl1pPr algn="l">
              <a:buFontTx/>
              <a:buNone/>
              <a:defRPr sz="2000">
                <a:solidFill>
                  <a:schemeClr val="bg1"/>
                </a:solidFill>
                <a:latin typeface="Gill Sans"/>
                <a:cs typeface="Gill Sans"/>
              </a:defRPr>
            </a:lvl1pPr>
            <a:lvl2pPr>
              <a:buNone/>
              <a:defRPr/>
            </a:lvl2pPr>
          </a:lstStyle>
          <a:p>
            <a:pPr algn="r">
              <a:spcAft>
                <a:spcPts val="600"/>
              </a:spcAft>
            </a:pPr>
            <a:r>
              <a:rPr lang="en-US" sz="2000" dirty="0">
                <a:solidFill>
                  <a:srgbClr val="FFFFFF"/>
                </a:solidFill>
                <a:latin typeface="+mn-lt"/>
                <a:sym typeface="Gill Sans" charset="0"/>
              </a:rPr>
              <a:t>University of Luxembourg</a:t>
            </a:r>
          </a:p>
        </p:txBody>
      </p:sp>
      <p:sp>
        <p:nvSpPr>
          <p:cNvPr id="15" name="Text Placeholder 22"/>
          <p:cNvSpPr>
            <a:spLocks noGrp="1"/>
          </p:cNvSpPr>
          <p:nvPr>
            <p:ph type="body" sz="quarter" idx="13"/>
          </p:nvPr>
        </p:nvSpPr>
        <p:spPr>
          <a:xfrm>
            <a:off x="196850" y="1171201"/>
            <a:ext cx="3514725" cy="672387"/>
          </a:xfrm>
          <a:prstGeom prst="rect">
            <a:avLst/>
          </a:prstGeom>
        </p:spPr>
        <p:txBody>
          <a:bodyPr vert="horz" lIns="360000" tIns="72000" rIns="360000" anchor="t" anchorCtr="0"/>
          <a:lstStyle>
            <a:lvl1pPr marL="0" marR="0" indent="0" algn="r" defTabSz="457200" rtl="0" eaLnBrk="1" fontAlgn="base" latinLnBrk="0" hangingPunct="1">
              <a:lnSpc>
                <a:spcPct val="100000"/>
              </a:lnSpc>
              <a:spcBef>
                <a:spcPct val="0"/>
              </a:spcBef>
              <a:spcAft>
                <a:spcPts val="600"/>
              </a:spcAft>
              <a:buClrTx/>
              <a:buSzTx/>
              <a:buFontTx/>
              <a:buNone/>
              <a:tabLst/>
              <a:defRPr sz="1400" b="0" i="0">
                <a:solidFill>
                  <a:schemeClr val="bg1"/>
                </a:solidFill>
                <a:latin typeface="Gill Sans Light"/>
                <a:cs typeface="Gill Sans Light"/>
              </a:defRPr>
            </a:lvl1pPr>
            <a:lvl2pPr>
              <a:buNone/>
              <a:defRPr/>
            </a:lvl2pPr>
          </a:lstStyle>
          <a:p>
            <a:pPr marL="0" marR="0" indent="0" algn="r" defTabSz="457200" rtl="0" eaLnBrk="1" fontAlgn="base" latinLnBrk="0" hangingPunct="1">
              <a:lnSpc>
                <a:spcPct val="100000"/>
              </a:lnSpc>
              <a:spcBef>
                <a:spcPct val="0"/>
              </a:spcBef>
              <a:spcAft>
                <a:spcPts val="600"/>
              </a:spcAft>
              <a:buClrTx/>
              <a:buSzTx/>
              <a:buFontTx/>
              <a:buNone/>
              <a:tabLst/>
              <a:defRPr/>
            </a:pPr>
            <a:r>
              <a:rPr lang="en-US" sz="1400" i="0">
                <a:solidFill>
                  <a:srgbClr val="FFFFFF"/>
                </a:solidFill>
                <a:latin typeface="+mn-lt"/>
                <a:ea typeface="ＭＳ Ｐゴシック" charset="0"/>
              </a:rPr>
              <a:t>Multilingual. Personalised. Connected.</a:t>
            </a:r>
            <a:endParaRPr lang="en-US" sz="1400" i="1" dirty="0">
              <a:solidFill>
                <a:srgbClr val="FFFFFF"/>
              </a:solidFill>
              <a:latin typeface="+mn-lt"/>
              <a:ea typeface="ＭＳ Ｐゴシック" charset="0"/>
              <a:cs typeface="ＭＳ Ｐゴシック" charset="0"/>
            </a:endParaRPr>
          </a:p>
        </p:txBody>
      </p:sp>
      <p:sp>
        <p:nvSpPr>
          <p:cNvPr id="7" name="TextBox 6"/>
          <p:cNvSpPr txBox="1"/>
          <p:nvPr/>
        </p:nvSpPr>
        <p:spPr>
          <a:xfrm>
            <a:off x="2323073" y="5747768"/>
            <a:ext cx="3576730" cy="369332"/>
          </a:xfrm>
          <a:prstGeom prst="rect">
            <a:avLst/>
          </a:prstGeom>
          <a:solidFill>
            <a:schemeClr val="bg1">
              <a:lumMod val="50000"/>
              <a:alpha val="54000"/>
            </a:schemeClr>
          </a:solidFill>
        </p:spPr>
        <p:txBody>
          <a:bodyPr wrap="square" rtlCol="0">
            <a:spAutoFit/>
          </a:bodyPr>
          <a:lstStyle/>
          <a:p>
            <a:pPr algn="ctr"/>
            <a:r>
              <a:rPr lang="en-US" dirty="0">
                <a:solidFill>
                  <a:schemeClr val="bg1"/>
                </a:solidFill>
              </a:rPr>
              <a:t>Systems Biology group-DLSM</a:t>
            </a:r>
            <a:endParaRPr lang="fr-LU" dirty="0">
              <a:solidFill>
                <a:schemeClr val="bg1"/>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balance analysis (FBA)</a:t>
            </a:r>
            <a:endParaRPr lang="fr-LU" dirty="0"/>
          </a:p>
        </p:txBody>
      </p:sp>
      <p:sp>
        <p:nvSpPr>
          <p:cNvPr id="3" name="Text Placeholder 2"/>
          <p:cNvSpPr>
            <a:spLocks noGrp="1"/>
          </p:cNvSpPr>
          <p:nvPr>
            <p:ph type="body" sz="quarter" idx="13"/>
          </p:nvPr>
        </p:nvSpPr>
        <p:spPr/>
        <p:txBody>
          <a:bodyPr/>
          <a:lstStyle/>
          <a:p>
            <a:pPr marL="0" indent="0">
              <a:buNone/>
            </a:pPr>
            <a:r>
              <a:rPr lang="en-US" sz="1400" dirty="0"/>
              <a:t>“FBA can thus be defined as the use of linear programming to solve the equation </a:t>
            </a:r>
            <a:r>
              <a:rPr lang="en-US" sz="1400" b="1" i="1" dirty="0" err="1"/>
              <a:t>S∙v</a:t>
            </a:r>
            <a:r>
              <a:rPr lang="en-US" sz="1400" b="1" i="1" dirty="0"/>
              <a:t> = 0 </a:t>
            </a:r>
            <a:r>
              <a:rPr lang="en-US" sz="1400" dirty="0"/>
              <a:t>given a set of upper and lower bounds on </a:t>
            </a:r>
            <a:r>
              <a:rPr lang="en-US" sz="1400" b="1" i="1" dirty="0"/>
              <a:t>v </a:t>
            </a:r>
            <a:r>
              <a:rPr lang="en-US" sz="1400" dirty="0"/>
              <a:t>and a linear combination of fluxes as an objective function. The output of FBA is a particular flux distribution, </a:t>
            </a:r>
            <a:r>
              <a:rPr lang="en-US" sz="1400" b="1" i="1" dirty="0"/>
              <a:t>v,</a:t>
            </a:r>
            <a:r>
              <a:rPr lang="en-US" sz="1400" dirty="0"/>
              <a:t> which maximizes or minimizes the objective function.”</a:t>
            </a:r>
          </a:p>
          <a:p>
            <a:pPr marL="0" indent="0" algn="r">
              <a:buNone/>
            </a:pPr>
            <a:r>
              <a:rPr lang="fr-LU" sz="1100" dirty="0" err="1"/>
              <a:t>Orth</a:t>
            </a:r>
            <a:r>
              <a:rPr lang="fr-LU" sz="1100" dirty="0"/>
              <a:t> et al. </a:t>
            </a:r>
            <a:r>
              <a:rPr lang="fr-LU" sz="1100" i="1" dirty="0"/>
              <a:t>Nature </a:t>
            </a:r>
            <a:r>
              <a:rPr lang="fr-LU" sz="1100" i="1" dirty="0" err="1"/>
              <a:t>Biotechnol</a:t>
            </a:r>
            <a:r>
              <a:rPr lang="fr-LU" sz="1100" i="1" dirty="0"/>
              <a:t>, </a:t>
            </a:r>
            <a:r>
              <a:rPr lang="fr-LU" sz="1100" dirty="0"/>
              <a:t>2010</a:t>
            </a:r>
            <a:endParaRPr lang="fr-LU" sz="1400" dirty="0"/>
          </a:p>
        </p:txBody>
      </p:sp>
      <p:pic>
        <p:nvPicPr>
          <p:cNvPr id="4" name="Picture 3"/>
          <p:cNvPicPr>
            <a:picLocks noChangeAspect="1"/>
          </p:cNvPicPr>
          <p:nvPr/>
        </p:nvPicPr>
        <p:blipFill>
          <a:blip r:embed="rId2"/>
          <a:stretch>
            <a:fillRect/>
          </a:stretch>
        </p:blipFill>
        <p:spPr>
          <a:xfrm>
            <a:off x="1583809" y="2984575"/>
            <a:ext cx="5962156" cy="2575883"/>
          </a:xfrm>
          <a:prstGeom prst="rect">
            <a:avLst/>
          </a:prstGeom>
        </p:spPr>
      </p:pic>
      <p:sp>
        <p:nvSpPr>
          <p:cNvPr id="5" name="TextBox 4"/>
          <p:cNvSpPr txBox="1"/>
          <p:nvPr/>
        </p:nvSpPr>
        <p:spPr>
          <a:xfrm>
            <a:off x="5862917" y="5298147"/>
            <a:ext cx="1748118" cy="276999"/>
          </a:xfrm>
          <a:prstGeom prst="rect">
            <a:avLst/>
          </a:prstGeom>
          <a:noFill/>
        </p:spPr>
        <p:txBody>
          <a:bodyPr wrap="square" rtlCol="0">
            <a:spAutoFit/>
          </a:bodyPr>
          <a:lstStyle/>
          <a:p>
            <a:r>
              <a:rPr lang="en-US" sz="1200" dirty="0">
                <a:solidFill>
                  <a:srgbClr val="FF0000"/>
                </a:solidFill>
              </a:rPr>
              <a:t>But usually not unique</a:t>
            </a:r>
            <a:endParaRPr lang="fr-LU" sz="1200" dirty="0">
              <a:solidFill>
                <a:srgbClr val="FF0000"/>
              </a:solidFill>
            </a:endParaRPr>
          </a:p>
        </p:txBody>
      </p:sp>
    </p:spTree>
    <p:extLst>
      <p:ext uri="{BB962C8B-B14F-4D97-AF65-F5344CB8AC3E}">
        <p14:creationId xmlns:p14="http://schemas.microsoft.com/office/powerpoint/2010/main" val="352339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Box 85"/>
          <p:cNvSpPr txBox="1"/>
          <p:nvPr/>
        </p:nvSpPr>
        <p:spPr>
          <a:xfrm>
            <a:off x="4120361" y="5037137"/>
            <a:ext cx="1082466" cy="1169551"/>
          </a:xfrm>
          <a:prstGeom prst="rect">
            <a:avLst/>
          </a:prstGeom>
          <a:noFill/>
        </p:spPr>
        <p:txBody>
          <a:bodyPr wrap="square" rtlCol="0">
            <a:spAutoFit/>
          </a:bodyPr>
          <a:lstStyle/>
          <a:p>
            <a:r>
              <a:rPr lang="en-US" sz="1400" dirty="0"/>
              <a:t>v3 = 1</a:t>
            </a:r>
          </a:p>
          <a:p>
            <a:r>
              <a:rPr lang="en-US" sz="1400" dirty="0"/>
              <a:t>v4 = 1 – v5</a:t>
            </a:r>
          </a:p>
          <a:p>
            <a:r>
              <a:rPr lang="en-US" sz="1400" dirty="0"/>
              <a:t>v6 = 2 – v5  </a:t>
            </a:r>
          </a:p>
          <a:p>
            <a:r>
              <a:rPr lang="en-US" sz="1400" dirty="0"/>
              <a:t>v5 = v7   </a:t>
            </a:r>
          </a:p>
          <a:p>
            <a:endParaRPr lang="fr-LU" sz="1400" dirty="0"/>
          </a:p>
        </p:txBody>
      </p:sp>
      <p:sp>
        <p:nvSpPr>
          <p:cNvPr id="2" name="Title 1"/>
          <p:cNvSpPr>
            <a:spLocks noGrp="1"/>
          </p:cNvSpPr>
          <p:nvPr>
            <p:ph type="title"/>
          </p:nvPr>
        </p:nvSpPr>
        <p:spPr/>
        <p:txBody>
          <a:bodyPr/>
          <a:lstStyle/>
          <a:p>
            <a:r>
              <a:rPr lang="en-US" dirty="0"/>
              <a:t>Flux balance analysis (FBA)</a:t>
            </a:r>
            <a:endParaRPr lang="fr-LU" dirty="0"/>
          </a:p>
        </p:txBody>
      </p:sp>
      <p:sp>
        <p:nvSpPr>
          <p:cNvPr id="3" name="Text Placeholder 2"/>
          <p:cNvSpPr>
            <a:spLocks noGrp="1"/>
          </p:cNvSpPr>
          <p:nvPr>
            <p:ph type="body" sz="quarter" idx="13"/>
          </p:nvPr>
        </p:nvSpPr>
        <p:spPr/>
        <p:txBody>
          <a:bodyPr numCol="1"/>
          <a:lstStyle/>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fr-LU" dirty="0"/>
          </a:p>
          <a:p>
            <a:pPr marL="0" indent="0">
              <a:buNone/>
            </a:pPr>
            <a:endParaRPr lang="fr-LU" dirty="0"/>
          </a:p>
        </p:txBody>
      </p:sp>
      <p:pic>
        <p:nvPicPr>
          <p:cNvPr id="53" name="Picture 52"/>
          <p:cNvPicPr>
            <a:picLocks noChangeAspect="1"/>
          </p:cNvPicPr>
          <p:nvPr/>
        </p:nvPicPr>
        <p:blipFill rotWithShape="1">
          <a:blip r:embed="rId2"/>
          <a:srcRect l="13160" t="86882" r="78912" b="5692"/>
          <a:stretch/>
        </p:blipFill>
        <p:spPr>
          <a:xfrm>
            <a:off x="490021" y="2137741"/>
            <a:ext cx="2596896" cy="684197"/>
          </a:xfrm>
          <a:prstGeom prst="rect">
            <a:avLst/>
          </a:prstGeom>
        </p:spPr>
      </p:pic>
      <p:sp>
        <p:nvSpPr>
          <p:cNvPr id="54" name="TextBox 53"/>
          <p:cNvSpPr txBox="1"/>
          <p:nvPr/>
        </p:nvSpPr>
        <p:spPr>
          <a:xfrm>
            <a:off x="231689" y="2140481"/>
            <a:ext cx="297379" cy="738664"/>
          </a:xfrm>
          <a:prstGeom prst="rect">
            <a:avLst/>
          </a:prstGeom>
          <a:noFill/>
        </p:spPr>
        <p:txBody>
          <a:bodyPr wrap="square" rtlCol="0">
            <a:spAutoFit/>
          </a:bodyPr>
          <a:lstStyle/>
          <a:p>
            <a:r>
              <a:rPr lang="en-US" sz="1050" dirty="0">
                <a:solidFill>
                  <a:srgbClr val="C00000"/>
                </a:solidFill>
              </a:rPr>
              <a:t>A</a:t>
            </a:r>
          </a:p>
          <a:p>
            <a:r>
              <a:rPr lang="en-US" sz="1050" dirty="0">
                <a:solidFill>
                  <a:srgbClr val="C00000"/>
                </a:solidFill>
              </a:rPr>
              <a:t>B</a:t>
            </a:r>
          </a:p>
          <a:p>
            <a:r>
              <a:rPr lang="en-US" sz="1050" dirty="0">
                <a:solidFill>
                  <a:srgbClr val="C00000"/>
                </a:solidFill>
              </a:rPr>
              <a:t>C</a:t>
            </a:r>
          </a:p>
          <a:p>
            <a:r>
              <a:rPr lang="en-US" sz="1050" dirty="0">
                <a:solidFill>
                  <a:srgbClr val="C00000"/>
                </a:solidFill>
              </a:rPr>
              <a:t>D</a:t>
            </a:r>
            <a:endParaRPr lang="fr-LU" sz="1050" dirty="0">
              <a:solidFill>
                <a:srgbClr val="C00000"/>
              </a:solidFill>
            </a:endParaRPr>
          </a:p>
        </p:txBody>
      </p:sp>
      <p:sp>
        <p:nvSpPr>
          <p:cNvPr id="55" name="TextBox 54"/>
          <p:cNvSpPr txBox="1"/>
          <p:nvPr/>
        </p:nvSpPr>
        <p:spPr>
          <a:xfrm>
            <a:off x="371412" y="1934290"/>
            <a:ext cx="2838103" cy="253916"/>
          </a:xfrm>
          <a:prstGeom prst="rect">
            <a:avLst/>
          </a:prstGeom>
          <a:noFill/>
        </p:spPr>
        <p:txBody>
          <a:bodyPr wrap="square" rtlCol="0">
            <a:spAutoFit/>
          </a:bodyPr>
          <a:lstStyle/>
          <a:p>
            <a:r>
              <a:rPr lang="en-US" sz="1050" dirty="0">
                <a:solidFill>
                  <a:srgbClr val="C00000"/>
                </a:solidFill>
              </a:rPr>
              <a:t> v1       v2      v3         v4       v5       v6        v7</a:t>
            </a:r>
            <a:endParaRPr lang="fr-LU" sz="1050" dirty="0">
              <a:solidFill>
                <a:srgbClr val="C00000"/>
              </a:solidFill>
            </a:endParaRPr>
          </a:p>
        </p:txBody>
      </p:sp>
      <p:pic>
        <p:nvPicPr>
          <p:cNvPr id="56" name="Picture 55"/>
          <p:cNvPicPr>
            <a:picLocks noChangeAspect="1"/>
          </p:cNvPicPr>
          <p:nvPr/>
        </p:nvPicPr>
        <p:blipFill rotWithShape="1">
          <a:blip r:embed="rId2"/>
          <a:srcRect l="13235" t="67647" r="86290" b="20543"/>
          <a:stretch/>
        </p:blipFill>
        <p:spPr>
          <a:xfrm>
            <a:off x="3651864" y="1880443"/>
            <a:ext cx="155627" cy="1088136"/>
          </a:xfrm>
          <a:prstGeom prst="rect">
            <a:avLst/>
          </a:prstGeom>
        </p:spPr>
      </p:pic>
      <p:sp>
        <p:nvSpPr>
          <p:cNvPr id="4" name="TextBox 3"/>
          <p:cNvSpPr txBox="1"/>
          <p:nvPr/>
        </p:nvSpPr>
        <p:spPr>
          <a:xfrm>
            <a:off x="3218329" y="2239845"/>
            <a:ext cx="206189" cy="369332"/>
          </a:xfrm>
          <a:prstGeom prst="rect">
            <a:avLst/>
          </a:prstGeom>
          <a:noFill/>
        </p:spPr>
        <p:txBody>
          <a:bodyPr wrap="square" rtlCol="0">
            <a:spAutoFit/>
          </a:bodyPr>
          <a:lstStyle/>
          <a:p>
            <a:r>
              <a:rPr lang="en-US" dirty="0"/>
              <a:t>.</a:t>
            </a:r>
            <a:endParaRPr lang="fr-LU" dirty="0"/>
          </a:p>
        </p:txBody>
      </p:sp>
      <p:sp>
        <p:nvSpPr>
          <p:cNvPr id="8" name="Double Bracket 7"/>
          <p:cNvSpPr/>
          <p:nvPr/>
        </p:nvSpPr>
        <p:spPr>
          <a:xfrm>
            <a:off x="490020" y="2158411"/>
            <a:ext cx="2596897" cy="738664"/>
          </a:xfrm>
          <a:prstGeom prst="bracketPair">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LU"/>
          </a:p>
        </p:txBody>
      </p:sp>
      <p:sp>
        <p:nvSpPr>
          <p:cNvPr id="57" name="Double Bracket 56"/>
          <p:cNvSpPr/>
          <p:nvPr/>
        </p:nvSpPr>
        <p:spPr>
          <a:xfrm>
            <a:off x="3579724" y="1855826"/>
            <a:ext cx="284421" cy="1130684"/>
          </a:xfrm>
          <a:prstGeom prst="bracketPair">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LU"/>
          </a:p>
        </p:txBody>
      </p:sp>
      <p:sp>
        <p:nvSpPr>
          <p:cNvPr id="58" name="TextBox 57"/>
          <p:cNvSpPr txBox="1"/>
          <p:nvPr/>
        </p:nvSpPr>
        <p:spPr>
          <a:xfrm>
            <a:off x="3933761" y="2310562"/>
            <a:ext cx="602407" cy="338554"/>
          </a:xfrm>
          <a:prstGeom prst="rect">
            <a:avLst/>
          </a:prstGeom>
          <a:noFill/>
        </p:spPr>
        <p:txBody>
          <a:bodyPr wrap="square" rtlCol="0">
            <a:spAutoFit/>
          </a:bodyPr>
          <a:lstStyle/>
          <a:p>
            <a:r>
              <a:rPr lang="en-US" sz="1600" dirty="0"/>
              <a:t>= 0</a:t>
            </a:r>
            <a:endParaRPr lang="fr-LU" sz="1600" dirty="0"/>
          </a:p>
        </p:txBody>
      </p:sp>
      <p:sp>
        <p:nvSpPr>
          <p:cNvPr id="9" name="TextBox 8"/>
          <p:cNvSpPr txBox="1"/>
          <p:nvPr/>
        </p:nvSpPr>
        <p:spPr>
          <a:xfrm>
            <a:off x="3909784" y="2879145"/>
            <a:ext cx="1391587" cy="461665"/>
          </a:xfrm>
          <a:prstGeom prst="rect">
            <a:avLst/>
          </a:prstGeom>
          <a:noFill/>
        </p:spPr>
        <p:txBody>
          <a:bodyPr wrap="square" rtlCol="0">
            <a:spAutoFit/>
          </a:bodyPr>
          <a:lstStyle/>
          <a:p>
            <a:r>
              <a:rPr lang="en-US" sz="1200" dirty="0">
                <a:solidFill>
                  <a:srgbClr val="FF0000"/>
                </a:solidFill>
              </a:rPr>
              <a:t>Under steady state assumption</a:t>
            </a:r>
            <a:endParaRPr lang="fr-LU" sz="1200" dirty="0">
              <a:solidFill>
                <a:srgbClr val="FF0000"/>
              </a:solidFill>
            </a:endParaRPr>
          </a:p>
        </p:txBody>
      </p:sp>
      <p:sp>
        <p:nvSpPr>
          <p:cNvPr id="10" name="TextBox 9"/>
          <p:cNvSpPr txBox="1"/>
          <p:nvPr/>
        </p:nvSpPr>
        <p:spPr>
          <a:xfrm>
            <a:off x="490020" y="3615387"/>
            <a:ext cx="1810751" cy="1169551"/>
          </a:xfrm>
          <a:prstGeom prst="rect">
            <a:avLst/>
          </a:prstGeom>
          <a:noFill/>
        </p:spPr>
        <p:txBody>
          <a:bodyPr wrap="square" rtlCol="0">
            <a:spAutoFit/>
          </a:bodyPr>
          <a:lstStyle/>
          <a:p>
            <a:r>
              <a:rPr lang="en-US" sz="1400" dirty="0"/>
              <a:t>v1 – v3 		= 0</a:t>
            </a:r>
          </a:p>
          <a:p>
            <a:r>
              <a:rPr lang="en-US" sz="1400" dirty="0"/>
              <a:t>v2 – v4 – v5 	= 0</a:t>
            </a:r>
          </a:p>
          <a:p>
            <a:r>
              <a:rPr lang="en-US" sz="1400" dirty="0"/>
              <a:t>v3 + v4 – v6 	= 0</a:t>
            </a:r>
          </a:p>
          <a:p>
            <a:r>
              <a:rPr lang="en-US" sz="1400" dirty="0"/>
              <a:t>v5 –v7		= 0   </a:t>
            </a:r>
          </a:p>
          <a:p>
            <a:endParaRPr lang="fr-LU" sz="1400" dirty="0"/>
          </a:p>
        </p:txBody>
      </p:sp>
      <p:sp>
        <p:nvSpPr>
          <p:cNvPr id="11" name="Down Arrow 10"/>
          <p:cNvSpPr/>
          <p:nvPr/>
        </p:nvSpPr>
        <p:spPr>
          <a:xfrm rot="3180000">
            <a:off x="2660905" y="2724915"/>
            <a:ext cx="252000" cy="1080000"/>
          </a:xfrm>
          <a:prstGeom prst="down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60" name="TextBox 59"/>
          <p:cNvSpPr txBox="1"/>
          <p:nvPr/>
        </p:nvSpPr>
        <p:spPr>
          <a:xfrm>
            <a:off x="4453353" y="3620294"/>
            <a:ext cx="1646686" cy="830997"/>
          </a:xfrm>
          <a:prstGeom prst="rect">
            <a:avLst/>
          </a:prstGeom>
          <a:noFill/>
          <a:ln>
            <a:solidFill>
              <a:schemeClr val="accent2"/>
            </a:solidFill>
          </a:ln>
        </p:spPr>
        <p:txBody>
          <a:bodyPr wrap="square" rtlCol="0">
            <a:spAutoFit/>
          </a:bodyPr>
          <a:lstStyle/>
          <a:p>
            <a:r>
              <a:rPr lang="en-US" sz="1200" b="1" dirty="0">
                <a:latin typeface="+mn-lt"/>
              </a:rPr>
              <a:t>Constraints:</a:t>
            </a:r>
          </a:p>
          <a:p>
            <a:r>
              <a:rPr lang="en-US" sz="1200" dirty="0">
                <a:latin typeface="+mn-lt"/>
              </a:rPr>
              <a:t>v1 = 1</a:t>
            </a:r>
          </a:p>
          <a:p>
            <a:r>
              <a:rPr lang="en-US" sz="1200" dirty="0">
                <a:latin typeface="+mn-lt"/>
              </a:rPr>
              <a:t>v2 = 1</a:t>
            </a:r>
          </a:p>
          <a:p>
            <a:r>
              <a:rPr lang="en-US" sz="1200" dirty="0">
                <a:latin typeface="+mn-lt"/>
              </a:rPr>
              <a:t>v3, v4, v5, v6, v7 ≥ 0</a:t>
            </a:r>
            <a:endParaRPr lang="fr-LU" sz="1200" dirty="0">
              <a:latin typeface="+mn-lt"/>
            </a:endParaRPr>
          </a:p>
        </p:txBody>
      </p:sp>
      <p:sp>
        <p:nvSpPr>
          <p:cNvPr id="61" name="Down Arrow 60"/>
          <p:cNvSpPr/>
          <p:nvPr/>
        </p:nvSpPr>
        <p:spPr>
          <a:xfrm rot="16200000">
            <a:off x="2554891" y="3835281"/>
            <a:ext cx="277906" cy="459132"/>
          </a:xfrm>
          <a:prstGeom prst="down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62" name="TextBox 61"/>
          <p:cNvSpPr txBox="1"/>
          <p:nvPr/>
        </p:nvSpPr>
        <p:spPr>
          <a:xfrm>
            <a:off x="3086917" y="3615387"/>
            <a:ext cx="1337095" cy="1169551"/>
          </a:xfrm>
          <a:prstGeom prst="rect">
            <a:avLst/>
          </a:prstGeom>
          <a:noFill/>
        </p:spPr>
        <p:txBody>
          <a:bodyPr wrap="square" rtlCol="0">
            <a:spAutoFit/>
          </a:bodyPr>
          <a:lstStyle/>
          <a:p>
            <a:r>
              <a:rPr lang="en-US" sz="1400" dirty="0"/>
              <a:t>v1 = v3</a:t>
            </a:r>
          </a:p>
          <a:p>
            <a:r>
              <a:rPr lang="en-US" sz="1400" dirty="0"/>
              <a:t>v4 = v2 – v5</a:t>
            </a:r>
          </a:p>
          <a:p>
            <a:r>
              <a:rPr lang="en-US" sz="1400" dirty="0"/>
              <a:t>v6 = v3 + v4</a:t>
            </a:r>
          </a:p>
          <a:p>
            <a:r>
              <a:rPr lang="en-US" sz="1400" dirty="0"/>
              <a:t>v5 = v7   </a:t>
            </a:r>
          </a:p>
          <a:p>
            <a:endParaRPr lang="fr-LU" sz="1400" dirty="0"/>
          </a:p>
        </p:txBody>
      </p:sp>
      <p:sp>
        <p:nvSpPr>
          <p:cNvPr id="64" name="TextBox 63"/>
          <p:cNvSpPr txBox="1"/>
          <p:nvPr/>
        </p:nvSpPr>
        <p:spPr>
          <a:xfrm>
            <a:off x="496800" y="5031914"/>
            <a:ext cx="1062526" cy="1169551"/>
          </a:xfrm>
          <a:prstGeom prst="rect">
            <a:avLst/>
          </a:prstGeom>
          <a:noFill/>
        </p:spPr>
        <p:txBody>
          <a:bodyPr wrap="square" rtlCol="0">
            <a:spAutoFit/>
          </a:bodyPr>
          <a:lstStyle/>
          <a:p>
            <a:r>
              <a:rPr lang="en-US" sz="1400" dirty="0"/>
              <a:t>v3 = 1</a:t>
            </a:r>
          </a:p>
          <a:p>
            <a:r>
              <a:rPr lang="en-US" sz="1400" dirty="0"/>
              <a:t>v4 = 1 – v5</a:t>
            </a:r>
          </a:p>
          <a:p>
            <a:r>
              <a:rPr lang="en-US" sz="1400" dirty="0"/>
              <a:t>v6 = 1+ v4</a:t>
            </a:r>
          </a:p>
          <a:p>
            <a:r>
              <a:rPr lang="en-US" sz="1400" dirty="0"/>
              <a:t>v5 = v7   </a:t>
            </a:r>
          </a:p>
          <a:p>
            <a:endParaRPr lang="fr-LU" sz="1400" dirty="0"/>
          </a:p>
        </p:txBody>
      </p:sp>
      <p:sp>
        <p:nvSpPr>
          <p:cNvPr id="65" name="Down Arrow 64"/>
          <p:cNvSpPr/>
          <p:nvPr/>
        </p:nvSpPr>
        <p:spPr>
          <a:xfrm rot="16200000">
            <a:off x="1721174" y="5254894"/>
            <a:ext cx="277906" cy="459132"/>
          </a:xfrm>
          <a:prstGeom prst="down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66" name="TextBox 65"/>
          <p:cNvSpPr txBox="1"/>
          <p:nvPr/>
        </p:nvSpPr>
        <p:spPr>
          <a:xfrm>
            <a:off x="2158939" y="5048269"/>
            <a:ext cx="1386011" cy="1169551"/>
          </a:xfrm>
          <a:prstGeom prst="rect">
            <a:avLst/>
          </a:prstGeom>
          <a:noFill/>
        </p:spPr>
        <p:txBody>
          <a:bodyPr wrap="square" rtlCol="0">
            <a:spAutoFit/>
          </a:bodyPr>
          <a:lstStyle/>
          <a:p>
            <a:r>
              <a:rPr lang="en-US" sz="1400" dirty="0"/>
              <a:t>v3 = 1</a:t>
            </a:r>
          </a:p>
          <a:p>
            <a:r>
              <a:rPr lang="en-US" sz="1400" dirty="0"/>
              <a:t>v4 = 1 – v5</a:t>
            </a:r>
          </a:p>
          <a:p>
            <a:r>
              <a:rPr lang="en-US" sz="1400" dirty="0"/>
              <a:t>v6 = 1 + 1 – v5</a:t>
            </a:r>
          </a:p>
          <a:p>
            <a:r>
              <a:rPr lang="en-US" sz="1400" dirty="0"/>
              <a:t>v5 = v7   </a:t>
            </a:r>
          </a:p>
          <a:p>
            <a:endParaRPr lang="fr-LU" sz="1400" dirty="0"/>
          </a:p>
        </p:txBody>
      </p:sp>
      <p:sp>
        <p:nvSpPr>
          <p:cNvPr id="12" name="TextBox 11"/>
          <p:cNvSpPr txBox="1"/>
          <p:nvPr/>
        </p:nvSpPr>
        <p:spPr>
          <a:xfrm>
            <a:off x="2464278" y="1218894"/>
            <a:ext cx="1140541" cy="369332"/>
          </a:xfrm>
          <a:prstGeom prst="rect">
            <a:avLst/>
          </a:prstGeom>
          <a:noFill/>
          <a:ln w="28575">
            <a:solidFill>
              <a:schemeClr val="accent2"/>
            </a:solidFill>
          </a:ln>
        </p:spPr>
        <p:txBody>
          <a:bodyPr wrap="square" rtlCol="0">
            <a:spAutoFit/>
          </a:bodyPr>
          <a:lstStyle/>
          <a:p>
            <a:r>
              <a:rPr lang="en-US" dirty="0">
                <a:solidFill>
                  <a:schemeClr val="accent2"/>
                </a:solidFill>
              </a:rPr>
              <a:t> S </a:t>
            </a:r>
            <a:r>
              <a:rPr lang="en-US" dirty="0">
                <a:solidFill>
                  <a:schemeClr val="accent2"/>
                </a:solidFill>
                <a:latin typeface="Calibri" panose="020F0502020204030204" pitchFamily="34" charset="0"/>
              </a:rPr>
              <a:t>∙</a:t>
            </a:r>
            <a:r>
              <a:rPr lang="en-US" dirty="0">
                <a:solidFill>
                  <a:schemeClr val="accent2"/>
                </a:solidFill>
              </a:rPr>
              <a:t> v = 0</a:t>
            </a:r>
            <a:endParaRPr lang="fr-LU" dirty="0">
              <a:solidFill>
                <a:schemeClr val="accent2"/>
              </a:solidFill>
            </a:endParaRPr>
          </a:p>
        </p:txBody>
      </p:sp>
      <p:cxnSp>
        <p:nvCxnSpPr>
          <p:cNvPr id="69" name="Straight Arrow Connector 68"/>
          <p:cNvCxnSpPr>
            <a:stCxn id="55" idx="0"/>
          </p:cNvCxnSpPr>
          <p:nvPr/>
        </p:nvCxnSpPr>
        <p:spPr>
          <a:xfrm flipV="1">
            <a:off x="1790464" y="1502924"/>
            <a:ext cx="903380" cy="43136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3086918" y="1477691"/>
            <a:ext cx="642759" cy="3213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4170322" y="5516044"/>
            <a:ext cx="985472" cy="201876"/>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81" name="TextBox 80"/>
          <p:cNvSpPr txBox="1"/>
          <p:nvPr/>
        </p:nvSpPr>
        <p:spPr>
          <a:xfrm>
            <a:off x="4755614" y="6010388"/>
            <a:ext cx="679499" cy="307777"/>
          </a:xfrm>
          <a:prstGeom prst="rect">
            <a:avLst/>
          </a:prstGeom>
          <a:noFill/>
        </p:spPr>
        <p:txBody>
          <a:bodyPr wrap="square" rtlCol="0">
            <a:spAutoFit/>
          </a:bodyPr>
          <a:lstStyle/>
          <a:p>
            <a:pPr algn="ctr"/>
            <a:r>
              <a:rPr lang="en-US" sz="1400" dirty="0"/>
              <a:t>v5 </a:t>
            </a:r>
            <a:r>
              <a:rPr lang="en-US" sz="1400" dirty="0">
                <a:latin typeface="Calibri" panose="020F0502020204030204" pitchFamily="34" charset="0"/>
              </a:rPr>
              <a:t>≥</a:t>
            </a:r>
            <a:r>
              <a:rPr lang="en-US" sz="1400" dirty="0"/>
              <a:t> 0</a:t>
            </a:r>
            <a:endParaRPr lang="fr-LU" sz="1400" dirty="0"/>
          </a:p>
        </p:txBody>
      </p:sp>
      <p:cxnSp>
        <p:nvCxnSpPr>
          <p:cNvPr id="83" name="Straight Arrow Connector 82"/>
          <p:cNvCxnSpPr>
            <a:stCxn id="81" idx="0"/>
          </p:cNvCxnSpPr>
          <p:nvPr/>
        </p:nvCxnSpPr>
        <p:spPr>
          <a:xfrm flipH="1" flipV="1">
            <a:off x="5070162" y="5742628"/>
            <a:ext cx="25202" cy="26776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85" name="Down Arrow 84"/>
          <p:cNvSpPr/>
          <p:nvPr/>
        </p:nvSpPr>
        <p:spPr>
          <a:xfrm rot="16200000">
            <a:off x="3682596" y="5243762"/>
            <a:ext cx="277906" cy="459132"/>
          </a:xfrm>
          <a:prstGeom prst="down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91" name="Down Arrow 90"/>
          <p:cNvSpPr/>
          <p:nvPr/>
        </p:nvSpPr>
        <p:spPr>
          <a:xfrm rot="16200000">
            <a:off x="5568003" y="5234130"/>
            <a:ext cx="277906" cy="459132"/>
          </a:xfrm>
          <a:prstGeom prst="down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92" name="TextBox 91"/>
          <p:cNvSpPr txBox="1"/>
          <p:nvPr/>
        </p:nvSpPr>
        <p:spPr>
          <a:xfrm>
            <a:off x="6100038" y="5027505"/>
            <a:ext cx="1082466" cy="1600438"/>
          </a:xfrm>
          <a:prstGeom prst="rect">
            <a:avLst/>
          </a:prstGeom>
          <a:noFill/>
        </p:spPr>
        <p:txBody>
          <a:bodyPr wrap="square" rtlCol="0">
            <a:spAutoFit/>
          </a:bodyPr>
          <a:lstStyle/>
          <a:p>
            <a:r>
              <a:rPr lang="en-US" sz="1400" dirty="0"/>
              <a:t>v1 = 1</a:t>
            </a:r>
          </a:p>
          <a:p>
            <a:r>
              <a:rPr lang="en-US" sz="1400" dirty="0"/>
              <a:t>v2 = 1</a:t>
            </a:r>
          </a:p>
          <a:p>
            <a:r>
              <a:rPr lang="en-US" sz="1400" dirty="0"/>
              <a:t>v3 = 1</a:t>
            </a:r>
          </a:p>
          <a:p>
            <a:r>
              <a:rPr lang="en-US" sz="1400" dirty="0"/>
              <a:t>v4 = 1 </a:t>
            </a:r>
          </a:p>
          <a:p>
            <a:r>
              <a:rPr lang="en-US" sz="1400" dirty="0"/>
              <a:t>v6 = 2  </a:t>
            </a:r>
          </a:p>
          <a:p>
            <a:r>
              <a:rPr lang="en-US" sz="1400" dirty="0"/>
              <a:t>v5 = 0 </a:t>
            </a:r>
          </a:p>
          <a:p>
            <a:r>
              <a:rPr lang="en-US" sz="1400" dirty="0"/>
              <a:t>v7 = 0</a:t>
            </a:r>
            <a:endParaRPr lang="fr-LU" sz="1400" dirty="0"/>
          </a:p>
        </p:txBody>
      </p:sp>
      <p:sp>
        <p:nvSpPr>
          <p:cNvPr id="94" name="TextBox 93"/>
          <p:cNvSpPr txBox="1"/>
          <p:nvPr/>
        </p:nvSpPr>
        <p:spPr>
          <a:xfrm>
            <a:off x="5323260" y="5009446"/>
            <a:ext cx="1109639" cy="307777"/>
          </a:xfrm>
          <a:prstGeom prst="rect">
            <a:avLst/>
          </a:prstGeom>
          <a:noFill/>
        </p:spPr>
        <p:txBody>
          <a:bodyPr wrap="square" rtlCol="0">
            <a:spAutoFit/>
          </a:bodyPr>
          <a:lstStyle/>
          <a:p>
            <a:r>
              <a:rPr lang="en-US" sz="1400" dirty="0">
                <a:solidFill>
                  <a:schemeClr val="accent2"/>
                </a:solidFill>
              </a:rPr>
              <a:t>Max v6</a:t>
            </a:r>
            <a:endParaRPr lang="fr-LU" sz="1400" dirty="0">
              <a:solidFill>
                <a:schemeClr val="accent2"/>
              </a:solidFill>
            </a:endParaRPr>
          </a:p>
        </p:txBody>
      </p:sp>
      <p:pic>
        <p:nvPicPr>
          <p:cNvPr id="95" name="Picture 94"/>
          <p:cNvPicPr>
            <a:picLocks noChangeAspect="1"/>
          </p:cNvPicPr>
          <p:nvPr/>
        </p:nvPicPr>
        <p:blipFill>
          <a:blip r:embed="rId3"/>
          <a:stretch>
            <a:fillRect/>
          </a:stretch>
        </p:blipFill>
        <p:spPr>
          <a:xfrm>
            <a:off x="6968602" y="4303327"/>
            <a:ext cx="2172505" cy="2340000"/>
          </a:xfrm>
          <a:prstGeom prst="rect">
            <a:avLst/>
          </a:prstGeom>
        </p:spPr>
      </p:pic>
      <p:pic>
        <p:nvPicPr>
          <p:cNvPr id="96" name="Picture 95"/>
          <p:cNvPicPr>
            <a:picLocks noChangeAspect="1"/>
          </p:cNvPicPr>
          <p:nvPr/>
        </p:nvPicPr>
        <p:blipFill>
          <a:blip r:embed="rId4"/>
          <a:stretch>
            <a:fillRect/>
          </a:stretch>
        </p:blipFill>
        <p:spPr>
          <a:xfrm>
            <a:off x="6781926" y="1218894"/>
            <a:ext cx="2172505" cy="2340000"/>
          </a:xfrm>
          <a:prstGeom prst="rect">
            <a:avLst/>
          </a:prstGeom>
        </p:spPr>
      </p:pic>
      <p:sp>
        <p:nvSpPr>
          <p:cNvPr id="97" name="Down Arrow 96"/>
          <p:cNvSpPr/>
          <p:nvPr/>
        </p:nvSpPr>
        <p:spPr>
          <a:xfrm rot="3900000">
            <a:off x="2129893" y="4295536"/>
            <a:ext cx="252000" cy="1080000"/>
          </a:xfrm>
          <a:prstGeom prst="down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Tree>
    <p:extLst>
      <p:ext uri="{BB962C8B-B14F-4D97-AF65-F5344CB8AC3E}">
        <p14:creationId xmlns:p14="http://schemas.microsoft.com/office/powerpoint/2010/main" val="26492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10" grpId="0"/>
      <p:bldP spid="11" grpId="0" animBg="1"/>
      <p:bldP spid="60" grpId="0" animBg="1"/>
      <p:bldP spid="61" grpId="0" animBg="1"/>
      <p:bldP spid="62" grpId="0"/>
      <p:bldP spid="64" grpId="0"/>
      <p:bldP spid="65" grpId="0" animBg="1"/>
      <p:bldP spid="66" grpId="0"/>
      <p:bldP spid="80" grpId="0" animBg="1"/>
      <p:bldP spid="81" grpId="0"/>
      <p:bldP spid="85" grpId="0" animBg="1"/>
      <p:bldP spid="91" grpId="0" animBg="1"/>
      <p:bldP spid="92" grpId="0"/>
      <p:bldP spid="94" grpId="0"/>
      <p:bldP spid="9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LU"/>
          </a:p>
        </p:txBody>
      </p:sp>
      <p:sp>
        <p:nvSpPr>
          <p:cNvPr id="4" name="TextBox 3"/>
          <p:cNvSpPr txBox="1"/>
          <p:nvPr/>
        </p:nvSpPr>
        <p:spPr>
          <a:xfrm>
            <a:off x="776050" y="2326456"/>
            <a:ext cx="620110" cy="369332"/>
          </a:xfrm>
          <a:prstGeom prst="rect">
            <a:avLst/>
          </a:prstGeom>
          <a:noFill/>
          <a:ln>
            <a:solidFill>
              <a:schemeClr val="tx1"/>
            </a:solidFill>
          </a:ln>
        </p:spPr>
        <p:txBody>
          <a:bodyPr wrap="square" rtlCol="0">
            <a:spAutoFit/>
          </a:bodyPr>
          <a:lstStyle/>
          <a:p>
            <a:pPr algn="ctr"/>
            <a:r>
              <a:rPr lang="en-US" dirty="0"/>
              <a:t>A</a:t>
            </a:r>
            <a:endParaRPr lang="fr-LU" dirty="0"/>
          </a:p>
        </p:txBody>
      </p:sp>
      <p:sp>
        <p:nvSpPr>
          <p:cNvPr id="5" name="TextBox 4"/>
          <p:cNvSpPr txBox="1"/>
          <p:nvPr/>
        </p:nvSpPr>
        <p:spPr>
          <a:xfrm>
            <a:off x="2610186" y="3222261"/>
            <a:ext cx="620110" cy="369332"/>
          </a:xfrm>
          <a:prstGeom prst="rect">
            <a:avLst/>
          </a:prstGeom>
          <a:noFill/>
          <a:ln>
            <a:solidFill>
              <a:schemeClr val="tx1"/>
            </a:solidFill>
          </a:ln>
        </p:spPr>
        <p:txBody>
          <a:bodyPr wrap="square" rtlCol="0">
            <a:spAutoFit/>
          </a:bodyPr>
          <a:lstStyle/>
          <a:p>
            <a:pPr algn="ctr"/>
            <a:r>
              <a:rPr lang="en-US" dirty="0"/>
              <a:t>D</a:t>
            </a:r>
            <a:endParaRPr lang="fr-LU" dirty="0"/>
          </a:p>
        </p:txBody>
      </p:sp>
      <p:sp>
        <p:nvSpPr>
          <p:cNvPr id="6" name="TextBox 5"/>
          <p:cNvSpPr txBox="1"/>
          <p:nvPr/>
        </p:nvSpPr>
        <p:spPr>
          <a:xfrm>
            <a:off x="1396160" y="3222261"/>
            <a:ext cx="620110" cy="369332"/>
          </a:xfrm>
          <a:prstGeom prst="rect">
            <a:avLst/>
          </a:prstGeom>
          <a:noFill/>
          <a:ln>
            <a:solidFill>
              <a:schemeClr val="tx1"/>
            </a:solidFill>
          </a:ln>
        </p:spPr>
        <p:txBody>
          <a:bodyPr wrap="square" rtlCol="0">
            <a:spAutoFit/>
          </a:bodyPr>
          <a:lstStyle/>
          <a:p>
            <a:pPr algn="ctr"/>
            <a:r>
              <a:rPr lang="en-US" dirty="0"/>
              <a:t>C</a:t>
            </a:r>
            <a:endParaRPr lang="fr-LU" dirty="0"/>
          </a:p>
        </p:txBody>
      </p:sp>
      <p:cxnSp>
        <p:nvCxnSpPr>
          <p:cNvPr id="7" name="Straight Arrow Connector 6"/>
          <p:cNvCxnSpPr>
            <a:endCxn id="4" idx="0"/>
          </p:cNvCxnSpPr>
          <p:nvPr/>
        </p:nvCxnSpPr>
        <p:spPr>
          <a:xfrm>
            <a:off x="1086105" y="1614803"/>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7" idx="2"/>
            <a:endCxn id="5" idx="0"/>
          </p:cNvCxnSpPr>
          <p:nvPr/>
        </p:nvCxnSpPr>
        <p:spPr>
          <a:xfrm>
            <a:off x="2242244" y="2701510"/>
            <a:ext cx="677997"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7" idx="2"/>
            <a:endCxn id="6" idx="0"/>
          </p:cNvCxnSpPr>
          <p:nvPr/>
        </p:nvCxnSpPr>
        <p:spPr>
          <a:xfrm flipH="1">
            <a:off x="1706215" y="2701510"/>
            <a:ext cx="536029"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 idx="0"/>
          </p:cNvCxnSpPr>
          <p:nvPr/>
        </p:nvCxnSpPr>
        <p:spPr>
          <a:xfrm>
            <a:off x="1086105" y="2695788"/>
            <a:ext cx="620110" cy="526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a:off x="1706215" y="3591593"/>
            <a:ext cx="0" cy="720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1114941" y="1837851"/>
            <a:ext cx="536029" cy="276999"/>
          </a:xfrm>
          <a:prstGeom prst="rect">
            <a:avLst/>
          </a:prstGeom>
          <a:noFill/>
          <a:ln w="28575">
            <a:solidFill>
              <a:srgbClr val="FF0000"/>
            </a:solidFill>
            <a:prstDash val="sysDot"/>
          </a:ln>
        </p:spPr>
        <p:txBody>
          <a:bodyPr wrap="square" rtlCol="0">
            <a:spAutoFit/>
          </a:bodyPr>
          <a:lstStyle/>
          <a:p>
            <a:r>
              <a:rPr lang="en-US" sz="1200" dirty="0"/>
              <a:t>v1=1</a:t>
            </a:r>
            <a:endParaRPr lang="fr-LU" sz="1200" dirty="0"/>
          </a:p>
        </p:txBody>
      </p:sp>
      <p:sp>
        <p:nvSpPr>
          <p:cNvPr id="13" name="TextBox 12"/>
          <p:cNvSpPr txBox="1"/>
          <p:nvPr/>
        </p:nvSpPr>
        <p:spPr>
          <a:xfrm>
            <a:off x="2269308" y="1843010"/>
            <a:ext cx="536029" cy="276999"/>
          </a:xfrm>
          <a:prstGeom prst="rect">
            <a:avLst/>
          </a:prstGeom>
          <a:noFill/>
          <a:ln w="28575">
            <a:solidFill>
              <a:srgbClr val="FF0000"/>
            </a:solidFill>
            <a:prstDash val="sysDot"/>
          </a:ln>
        </p:spPr>
        <p:txBody>
          <a:bodyPr wrap="square" rtlCol="0">
            <a:spAutoFit/>
          </a:bodyPr>
          <a:lstStyle/>
          <a:p>
            <a:r>
              <a:rPr lang="en-US" sz="1200" dirty="0"/>
              <a:t>v2=1</a:t>
            </a:r>
            <a:endParaRPr lang="fr-LU" sz="1200" dirty="0"/>
          </a:p>
        </p:txBody>
      </p:sp>
      <p:sp>
        <p:nvSpPr>
          <p:cNvPr id="14" name="TextBox 13"/>
          <p:cNvSpPr txBox="1"/>
          <p:nvPr/>
        </p:nvSpPr>
        <p:spPr>
          <a:xfrm>
            <a:off x="1638105" y="2824834"/>
            <a:ext cx="536029" cy="276999"/>
          </a:xfrm>
          <a:prstGeom prst="rect">
            <a:avLst/>
          </a:prstGeom>
          <a:noFill/>
        </p:spPr>
        <p:txBody>
          <a:bodyPr wrap="square" rtlCol="0">
            <a:spAutoFit/>
          </a:bodyPr>
          <a:lstStyle/>
          <a:p>
            <a:r>
              <a:rPr lang="en-US" sz="1200" dirty="0"/>
              <a:t>v4</a:t>
            </a:r>
            <a:endParaRPr lang="fr-LU" sz="1200" dirty="0"/>
          </a:p>
        </p:txBody>
      </p:sp>
      <p:sp>
        <p:nvSpPr>
          <p:cNvPr id="15" name="TextBox 14"/>
          <p:cNvSpPr txBox="1"/>
          <p:nvPr/>
        </p:nvSpPr>
        <p:spPr>
          <a:xfrm>
            <a:off x="1001519" y="2821938"/>
            <a:ext cx="536029" cy="276999"/>
          </a:xfrm>
          <a:prstGeom prst="rect">
            <a:avLst/>
          </a:prstGeom>
          <a:noFill/>
        </p:spPr>
        <p:txBody>
          <a:bodyPr wrap="square" rtlCol="0">
            <a:spAutoFit/>
          </a:bodyPr>
          <a:lstStyle/>
          <a:p>
            <a:r>
              <a:rPr lang="en-US" sz="1200" dirty="0"/>
              <a:t>v3</a:t>
            </a:r>
            <a:endParaRPr lang="fr-LU" sz="1200" dirty="0"/>
          </a:p>
        </p:txBody>
      </p:sp>
      <p:sp>
        <p:nvSpPr>
          <p:cNvPr id="16" name="TextBox 15"/>
          <p:cNvSpPr txBox="1"/>
          <p:nvPr/>
        </p:nvSpPr>
        <p:spPr>
          <a:xfrm>
            <a:off x="2594339" y="2821938"/>
            <a:ext cx="536029" cy="276999"/>
          </a:xfrm>
          <a:prstGeom prst="rect">
            <a:avLst/>
          </a:prstGeom>
          <a:noFill/>
        </p:spPr>
        <p:txBody>
          <a:bodyPr wrap="square" rtlCol="0">
            <a:spAutoFit/>
          </a:bodyPr>
          <a:lstStyle/>
          <a:p>
            <a:r>
              <a:rPr lang="en-US" sz="1200" dirty="0"/>
              <a:t>v5</a:t>
            </a:r>
            <a:endParaRPr lang="fr-LU" sz="1200" dirty="0"/>
          </a:p>
        </p:txBody>
      </p:sp>
      <p:sp>
        <p:nvSpPr>
          <p:cNvPr id="17" name="TextBox 16"/>
          <p:cNvSpPr txBox="1"/>
          <p:nvPr/>
        </p:nvSpPr>
        <p:spPr>
          <a:xfrm>
            <a:off x="1932189" y="2332178"/>
            <a:ext cx="620110" cy="369332"/>
          </a:xfrm>
          <a:prstGeom prst="rect">
            <a:avLst/>
          </a:prstGeom>
          <a:noFill/>
          <a:ln>
            <a:solidFill>
              <a:schemeClr val="tx1"/>
            </a:solidFill>
          </a:ln>
        </p:spPr>
        <p:txBody>
          <a:bodyPr wrap="square" rtlCol="0">
            <a:spAutoFit/>
          </a:bodyPr>
          <a:lstStyle/>
          <a:p>
            <a:pPr algn="ctr"/>
            <a:r>
              <a:rPr lang="en-US" dirty="0"/>
              <a:t>B</a:t>
            </a:r>
            <a:endParaRPr lang="fr-LU" dirty="0"/>
          </a:p>
        </p:txBody>
      </p:sp>
      <p:cxnSp>
        <p:nvCxnSpPr>
          <p:cNvPr id="18" name="Straight Arrow Connector 17"/>
          <p:cNvCxnSpPr>
            <a:endCxn id="17" idx="0"/>
          </p:cNvCxnSpPr>
          <p:nvPr/>
        </p:nvCxnSpPr>
        <p:spPr>
          <a:xfrm>
            <a:off x="2242244" y="1620525"/>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06215" y="3803199"/>
            <a:ext cx="536029" cy="276999"/>
          </a:xfrm>
          <a:prstGeom prst="rect">
            <a:avLst/>
          </a:prstGeom>
          <a:noFill/>
        </p:spPr>
        <p:txBody>
          <a:bodyPr wrap="square" rtlCol="0">
            <a:spAutoFit/>
          </a:bodyPr>
          <a:lstStyle/>
          <a:p>
            <a:r>
              <a:rPr lang="en-US" sz="1200" dirty="0"/>
              <a:t>v6</a:t>
            </a:r>
            <a:endParaRPr lang="fr-LU" sz="1200" dirty="0"/>
          </a:p>
        </p:txBody>
      </p:sp>
      <p:sp>
        <p:nvSpPr>
          <p:cNvPr id="20" name="TextBox 19"/>
          <p:cNvSpPr txBox="1"/>
          <p:nvPr/>
        </p:nvSpPr>
        <p:spPr>
          <a:xfrm>
            <a:off x="2920240" y="3803198"/>
            <a:ext cx="536029" cy="276999"/>
          </a:xfrm>
          <a:prstGeom prst="rect">
            <a:avLst/>
          </a:prstGeom>
          <a:noFill/>
        </p:spPr>
        <p:txBody>
          <a:bodyPr wrap="square" rtlCol="0">
            <a:spAutoFit/>
          </a:bodyPr>
          <a:lstStyle/>
          <a:p>
            <a:r>
              <a:rPr lang="en-US" sz="1200" dirty="0"/>
              <a:t>v7</a:t>
            </a:r>
            <a:endParaRPr lang="fr-LU" sz="1200" dirty="0"/>
          </a:p>
        </p:txBody>
      </p:sp>
      <p:cxnSp>
        <p:nvCxnSpPr>
          <p:cNvPr id="21" name="Straight Arrow Connector 20"/>
          <p:cNvCxnSpPr>
            <a:stCxn id="5" idx="2"/>
          </p:cNvCxnSpPr>
          <p:nvPr/>
        </p:nvCxnSpPr>
        <p:spPr>
          <a:xfrm>
            <a:off x="2920241" y="3591593"/>
            <a:ext cx="0" cy="72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766524" y="2266687"/>
            <a:ext cx="620110" cy="369332"/>
          </a:xfrm>
          <a:prstGeom prst="rect">
            <a:avLst/>
          </a:prstGeom>
          <a:noFill/>
          <a:ln>
            <a:solidFill>
              <a:schemeClr val="tx1"/>
            </a:solidFill>
          </a:ln>
        </p:spPr>
        <p:txBody>
          <a:bodyPr wrap="square" rtlCol="0">
            <a:spAutoFit/>
          </a:bodyPr>
          <a:lstStyle/>
          <a:p>
            <a:pPr algn="ctr"/>
            <a:r>
              <a:rPr lang="en-US" dirty="0"/>
              <a:t>A</a:t>
            </a:r>
            <a:endParaRPr lang="fr-LU" dirty="0"/>
          </a:p>
        </p:txBody>
      </p:sp>
      <p:sp>
        <p:nvSpPr>
          <p:cNvPr id="23" name="TextBox 22"/>
          <p:cNvSpPr txBox="1"/>
          <p:nvPr/>
        </p:nvSpPr>
        <p:spPr>
          <a:xfrm>
            <a:off x="6600660" y="3162492"/>
            <a:ext cx="620110" cy="369332"/>
          </a:xfrm>
          <a:prstGeom prst="rect">
            <a:avLst/>
          </a:prstGeom>
          <a:noFill/>
          <a:ln>
            <a:solidFill>
              <a:schemeClr val="tx1"/>
            </a:solidFill>
          </a:ln>
        </p:spPr>
        <p:txBody>
          <a:bodyPr wrap="square" rtlCol="0">
            <a:spAutoFit/>
          </a:bodyPr>
          <a:lstStyle/>
          <a:p>
            <a:pPr algn="ctr"/>
            <a:r>
              <a:rPr lang="en-US" dirty="0"/>
              <a:t>D</a:t>
            </a:r>
            <a:endParaRPr lang="fr-LU" dirty="0"/>
          </a:p>
        </p:txBody>
      </p:sp>
      <p:sp>
        <p:nvSpPr>
          <p:cNvPr id="24" name="TextBox 23"/>
          <p:cNvSpPr txBox="1"/>
          <p:nvPr/>
        </p:nvSpPr>
        <p:spPr>
          <a:xfrm>
            <a:off x="5386634" y="3162492"/>
            <a:ext cx="620110" cy="369332"/>
          </a:xfrm>
          <a:prstGeom prst="rect">
            <a:avLst/>
          </a:prstGeom>
          <a:noFill/>
          <a:ln>
            <a:solidFill>
              <a:schemeClr val="tx1"/>
            </a:solidFill>
          </a:ln>
        </p:spPr>
        <p:txBody>
          <a:bodyPr wrap="square" rtlCol="0">
            <a:spAutoFit/>
          </a:bodyPr>
          <a:lstStyle/>
          <a:p>
            <a:pPr algn="ctr"/>
            <a:r>
              <a:rPr lang="en-US" dirty="0"/>
              <a:t>C</a:t>
            </a:r>
            <a:endParaRPr lang="fr-LU" dirty="0"/>
          </a:p>
        </p:txBody>
      </p:sp>
      <p:cxnSp>
        <p:nvCxnSpPr>
          <p:cNvPr id="25" name="Straight Arrow Connector 24"/>
          <p:cNvCxnSpPr>
            <a:endCxn id="22" idx="0"/>
          </p:cNvCxnSpPr>
          <p:nvPr/>
        </p:nvCxnSpPr>
        <p:spPr>
          <a:xfrm>
            <a:off x="5076579" y="1555034"/>
            <a:ext cx="0" cy="71165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5" idx="2"/>
            <a:endCxn id="23" idx="0"/>
          </p:cNvCxnSpPr>
          <p:nvPr/>
        </p:nvCxnSpPr>
        <p:spPr>
          <a:xfrm>
            <a:off x="6232718" y="2641741"/>
            <a:ext cx="677997" cy="520751"/>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5" idx="2"/>
            <a:endCxn id="24" idx="0"/>
          </p:cNvCxnSpPr>
          <p:nvPr/>
        </p:nvCxnSpPr>
        <p:spPr>
          <a:xfrm flipH="1">
            <a:off x="5696689" y="2641741"/>
            <a:ext cx="536029" cy="52075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2"/>
            <a:endCxn id="24" idx="0"/>
          </p:cNvCxnSpPr>
          <p:nvPr/>
        </p:nvCxnSpPr>
        <p:spPr>
          <a:xfrm>
            <a:off x="5076579" y="2636019"/>
            <a:ext cx="620110" cy="52647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2"/>
          </p:cNvCxnSpPr>
          <p:nvPr/>
        </p:nvCxnSpPr>
        <p:spPr>
          <a:xfrm>
            <a:off x="5696689" y="3531824"/>
            <a:ext cx="0" cy="720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5105415" y="1778082"/>
            <a:ext cx="536029" cy="276999"/>
          </a:xfrm>
          <a:prstGeom prst="rect">
            <a:avLst/>
          </a:prstGeom>
          <a:noFill/>
          <a:ln w="28575">
            <a:solidFill>
              <a:srgbClr val="FF0000"/>
            </a:solidFill>
            <a:prstDash val="sysDot"/>
          </a:ln>
        </p:spPr>
        <p:txBody>
          <a:bodyPr wrap="square" rtlCol="0">
            <a:spAutoFit/>
          </a:bodyPr>
          <a:lstStyle/>
          <a:p>
            <a:r>
              <a:rPr lang="en-US" sz="1200" dirty="0"/>
              <a:t>v1=1</a:t>
            </a:r>
            <a:endParaRPr lang="fr-LU" sz="1200" dirty="0"/>
          </a:p>
        </p:txBody>
      </p:sp>
      <p:sp>
        <p:nvSpPr>
          <p:cNvPr id="31" name="TextBox 30"/>
          <p:cNvSpPr txBox="1"/>
          <p:nvPr/>
        </p:nvSpPr>
        <p:spPr>
          <a:xfrm>
            <a:off x="6259782" y="1783241"/>
            <a:ext cx="536029" cy="276999"/>
          </a:xfrm>
          <a:prstGeom prst="rect">
            <a:avLst/>
          </a:prstGeom>
          <a:noFill/>
          <a:ln w="28575">
            <a:solidFill>
              <a:srgbClr val="FF0000"/>
            </a:solidFill>
            <a:prstDash val="sysDot"/>
          </a:ln>
        </p:spPr>
        <p:txBody>
          <a:bodyPr wrap="square" rtlCol="0">
            <a:spAutoFit/>
          </a:bodyPr>
          <a:lstStyle/>
          <a:p>
            <a:r>
              <a:rPr lang="en-US" sz="1200" dirty="0"/>
              <a:t>v2=1</a:t>
            </a:r>
            <a:endParaRPr lang="fr-LU" sz="1200" dirty="0"/>
          </a:p>
        </p:txBody>
      </p:sp>
      <p:sp>
        <p:nvSpPr>
          <p:cNvPr id="32" name="TextBox 31"/>
          <p:cNvSpPr txBox="1"/>
          <p:nvPr/>
        </p:nvSpPr>
        <p:spPr>
          <a:xfrm>
            <a:off x="5628579" y="2765065"/>
            <a:ext cx="536029" cy="276999"/>
          </a:xfrm>
          <a:prstGeom prst="rect">
            <a:avLst/>
          </a:prstGeom>
          <a:noFill/>
        </p:spPr>
        <p:txBody>
          <a:bodyPr wrap="square" rtlCol="0">
            <a:spAutoFit/>
          </a:bodyPr>
          <a:lstStyle/>
          <a:p>
            <a:r>
              <a:rPr lang="en-US" sz="1200" dirty="0"/>
              <a:t>v4</a:t>
            </a:r>
            <a:endParaRPr lang="fr-LU" sz="1200" dirty="0"/>
          </a:p>
        </p:txBody>
      </p:sp>
      <p:sp>
        <p:nvSpPr>
          <p:cNvPr id="33" name="TextBox 32"/>
          <p:cNvSpPr txBox="1"/>
          <p:nvPr/>
        </p:nvSpPr>
        <p:spPr>
          <a:xfrm>
            <a:off x="4991993" y="2762169"/>
            <a:ext cx="536029" cy="276999"/>
          </a:xfrm>
          <a:prstGeom prst="rect">
            <a:avLst/>
          </a:prstGeom>
          <a:noFill/>
        </p:spPr>
        <p:txBody>
          <a:bodyPr wrap="square" rtlCol="0">
            <a:spAutoFit/>
          </a:bodyPr>
          <a:lstStyle/>
          <a:p>
            <a:r>
              <a:rPr lang="en-US" sz="1200" dirty="0"/>
              <a:t>v3</a:t>
            </a:r>
            <a:endParaRPr lang="fr-LU" sz="1200" dirty="0"/>
          </a:p>
        </p:txBody>
      </p:sp>
      <p:sp>
        <p:nvSpPr>
          <p:cNvPr id="34" name="TextBox 33"/>
          <p:cNvSpPr txBox="1"/>
          <p:nvPr/>
        </p:nvSpPr>
        <p:spPr>
          <a:xfrm>
            <a:off x="6584813" y="2762169"/>
            <a:ext cx="536029" cy="276999"/>
          </a:xfrm>
          <a:prstGeom prst="rect">
            <a:avLst/>
          </a:prstGeom>
          <a:noFill/>
        </p:spPr>
        <p:txBody>
          <a:bodyPr wrap="square" rtlCol="0">
            <a:spAutoFit/>
          </a:bodyPr>
          <a:lstStyle/>
          <a:p>
            <a:r>
              <a:rPr lang="en-US" sz="1200" dirty="0"/>
              <a:t>v5</a:t>
            </a:r>
            <a:endParaRPr lang="fr-LU" sz="1200" dirty="0"/>
          </a:p>
        </p:txBody>
      </p:sp>
      <p:sp>
        <p:nvSpPr>
          <p:cNvPr id="35" name="TextBox 34"/>
          <p:cNvSpPr txBox="1"/>
          <p:nvPr/>
        </p:nvSpPr>
        <p:spPr>
          <a:xfrm>
            <a:off x="5922663" y="2272409"/>
            <a:ext cx="620110" cy="369332"/>
          </a:xfrm>
          <a:prstGeom prst="rect">
            <a:avLst/>
          </a:prstGeom>
          <a:noFill/>
          <a:ln>
            <a:solidFill>
              <a:schemeClr val="tx1"/>
            </a:solidFill>
          </a:ln>
        </p:spPr>
        <p:txBody>
          <a:bodyPr wrap="square" rtlCol="0">
            <a:spAutoFit/>
          </a:bodyPr>
          <a:lstStyle/>
          <a:p>
            <a:pPr algn="ctr"/>
            <a:r>
              <a:rPr lang="en-US" dirty="0"/>
              <a:t>B</a:t>
            </a:r>
            <a:endParaRPr lang="fr-LU" dirty="0"/>
          </a:p>
        </p:txBody>
      </p:sp>
      <p:cxnSp>
        <p:nvCxnSpPr>
          <p:cNvPr id="36" name="Straight Arrow Connector 35"/>
          <p:cNvCxnSpPr>
            <a:endCxn id="35" idx="0"/>
          </p:cNvCxnSpPr>
          <p:nvPr/>
        </p:nvCxnSpPr>
        <p:spPr>
          <a:xfrm>
            <a:off x="6232718" y="1560756"/>
            <a:ext cx="0" cy="71165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96689" y="3743430"/>
            <a:ext cx="536029" cy="276999"/>
          </a:xfrm>
          <a:prstGeom prst="rect">
            <a:avLst/>
          </a:prstGeom>
          <a:noFill/>
        </p:spPr>
        <p:txBody>
          <a:bodyPr wrap="square" rtlCol="0">
            <a:spAutoFit/>
          </a:bodyPr>
          <a:lstStyle/>
          <a:p>
            <a:r>
              <a:rPr lang="en-US" sz="1200" dirty="0"/>
              <a:t>v6</a:t>
            </a:r>
            <a:endParaRPr lang="fr-LU" sz="1200" dirty="0"/>
          </a:p>
        </p:txBody>
      </p:sp>
      <p:sp>
        <p:nvSpPr>
          <p:cNvPr id="38" name="TextBox 37"/>
          <p:cNvSpPr txBox="1"/>
          <p:nvPr/>
        </p:nvSpPr>
        <p:spPr>
          <a:xfrm>
            <a:off x="6910714" y="3743429"/>
            <a:ext cx="536029" cy="276999"/>
          </a:xfrm>
          <a:prstGeom prst="rect">
            <a:avLst/>
          </a:prstGeom>
          <a:noFill/>
        </p:spPr>
        <p:txBody>
          <a:bodyPr wrap="square" rtlCol="0">
            <a:spAutoFit/>
          </a:bodyPr>
          <a:lstStyle/>
          <a:p>
            <a:r>
              <a:rPr lang="en-US" sz="1200" dirty="0"/>
              <a:t>v7</a:t>
            </a:r>
            <a:endParaRPr lang="fr-LU" sz="1200" dirty="0"/>
          </a:p>
        </p:txBody>
      </p:sp>
      <p:cxnSp>
        <p:nvCxnSpPr>
          <p:cNvPr id="39" name="Straight Arrow Connector 38"/>
          <p:cNvCxnSpPr>
            <a:stCxn id="23" idx="2"/>
          </p:cNvCxnSpPr>
          <p:nvPr/>
        </p:nvCxnSpPr>
        <p:spPr>
          <a:xfrm>
            <a:off x="6910715" y="3531824"/>
            <a:ext cx="0" cy="720000"/>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89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balance analysis (FBA)</a:t>
            </a:r>
            <a:endParaRPr lang="fr-LU" dirty="0"/>
          </a:p>
        </p:txBody>
      </p:sp>
      <p:sp>
        <p:nvSpPr>
          <p:cNvPr id="3" name="Text Placeholder 2"/>
          <p:cNvSpPr>
            <a:spLocks noGrp="1"/>
          </p:cNvSpPr>
          <p:nvPr>
            <p:ph type="body" sz="quarter" idx="13"/>
          </p:nvPr>
        </p:nvSpPr>
        <p:spPr/>
        <p:txBody>
          <a:bodyPr numCol="1"/>
          <a:lstStyle/>
          <a:p>
            <a:pPr marL="342900" indent="-342900">
              <a:buFont typeface="+mj-lt"/>
              <a:buAutoNum type="arabicPeriod"/>
            </a:pPr>
            <a:r>
              <a:rPr lang="en-US" sz="1400" b="1" dirty="0"/>
              <a:t>Select the solver</a:t>
            </a:r>
          </a:p>
          <a:p>
            <a:pPr marL="0" indent="0">
              <a:buClrTx/>
              <a:buNone/>
            </a:pPr>
            <a:r>
              <a:rPr lang="fr-LU" sz="1200" dirty="0" err="1">
                <a:solidFill>
                  <a:srgbClr val="000000"/>
                </a:solidFill>
                <a:latin typeface="Courier New" panose="02070309020205020404" pitchFamily="49" charset="0"/>
              </a:rPr>
              <a:t>solverOK</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changeCobraSolver</a:t>
            </a:r>
            <a:r>
              <a:rPr lang="fr-LU" sz="1200" dirty="0">
                <a:solidFill>
                  <a:srgbClr val="000000"/>
                </a:solidFill>
                <a:latin typeface="Courier New" panose="02070309020205020404" pitchFamily="49" charset="0"/>
              </a:rPr>
              <a:t>(</a:t>
            </a:r>
            <a:r>
              <a:rPr lang="fr-LU" sz="1200" dirty="0">
                <a:solidFill>
                  <a:srgbClr val="A020F0"/>
                </a:solidFill>
                <a:latin typeface="Courier New" panose="02070309020205020404" pitchFamily="49" charset="0"/>
              </a:rPr>
              <a:t>'</a:t>
            </a:r>
            <a:r>
              <a:rPr lang="fr-LU" sz="1200" dirty="0" err="1">
                <a:solidFill>
                  <a:srgbClr val="A020F0"/>
                </a:solidFill>
                <a:latin typeface="Courier New" panose="02070309020205020404" pitchFamily="49" charset="0"/>
              </a:rPr>
              <a:t>ibm_cplex</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a:t>
            </a:r>
          </a:p>
          <a:p>
            <a:pPr marL="0" indent="0">
              <a:buNone/>
            </a:pPr>
            <a:endParaRPr lang="en-US" sz="1400" dirty="0"/>
          </a:p>
          <a:p>
            <a:pPr marL="342900" indent="-342900">
              <a:buFont typeface="+mj-lt"/>
              <a:buAutoNum type="arabicPeriod" startAt="2"/>
            </a:pPr>
            <a:r>
              <a:rPr lang="en-US" sz="1400" b="1" dirty="0"/>
              <a:t>Constraint the model</a:t>
            </a:r>
          </a:p>
          <a:p>
            <a:pPr marL="0" indent="0">
              <a:buNone/>
            </a:pPr>
            <a:r>
              <a:rPr lang="fr-LU" sz="1200" dirty="0">
                <a:solidFill>
                  <a:srgbClr val="000000"/>
                </a:solidFill>
                <a:latin typeface="Courier New" panose="02070309020205020404" pitchFamily="49" charset="0"/>
              </a:rPr>
              <a:t>model=</a:t>
            </a:r>
            <a:r>
              <a:rPr lang="fr-LU" sz="1200" dirty="0" err="1">
                <a:solidFill>
                  <a:srgbClr val="000000"/>
                </a:solidFill>
                <a:latin typeface="Courier New" panose="02070309020205020404" pitchFamily="49" charset="0"/>
              </a:rPr>
              <a:t>orig_model</a:t>
            </a:r>
            <a:r>
              <a:rPr lang="fr-LU" sz="1200" dirty="0">
                <a:solidFill>
                  <a:srgbClr val="000000"/>
                </a:solidFill>
                <a:latin typeface="Courier New" panose="02070309020205020404" pitchFamily="49" charset="0"/>
              </a:rPr>
              <a:t>;</a:t>
            </a:r>
          </a:p>
          <a:p>
            <a:pPr marL="0" indent="0">
              <a:buNone/>
            </a:pPr>
            <a:r>
              <a:rPr lang="en-US" sz="1200" dirty="0">
                <a:solidFill>
                  <a:srgbClr val="000000"/>
                </a:solidFill>
                <a:latin typeface="Courier New" panose="02070309020205020404" pitchFamily="49" charset="0"/>
              </a:rPr>
              <a:t>model = </a:t>
            </a:r>
            <a:r>
              <a:rPr lang="en-US" sz="1200" dirty="0" err="1">
                <a:solidFill>
                  <a:srgbClr val="000000"/>
                </a:solidFill>
                <a:latin typeface="Courier New" panose="02070309020205020404" pitchFamily="49" charset="0"/>
              </a:rPr>
              <a:t>changeRxnBounds</a:t>
            </a:r>
            <a:r>
              <a:rPr lang="en-US" sz="1200" dirty="0">
                <a:solidFill>
                  <a:srgbClr val="000000"/>
                </a:solidFill>
                <a:latin typeface="Courier New" panose="02070309020205020404" pitchFamily="49" charset="0"/>
              </a:rPr>
              <a:t>(model,{</a:t>
            </a:r>
            <a:r>
              <a:rPr lang="en-US" sz="1200" dirty="0">
                <a:solidFill>
                  <a:srgbClr val="A020F0"/>
                </a:solidFill>
                <a:latin typeface="Courier New" panose="02070309020205020404" pitchFamily="49" charset="0"/>
              </a:rPr>
              <a:t>'v1'</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'v2'</a:t>
            </a:r>
            <a:r>
              <a:rPr lang="en-US" sz="1200" dirty="0">
                <a:solidFill>
                  <a:srgbClr val="000000"/>
                </a:solidFill>
                <a:latin typeface="Courier New" panose="02070309020205020404" pitchFamily="49" charset="0"/>
              </a:rPr>
              <a:t>},[1 1],</a:t>
            </a:r>
            <a:r>
              <a:rPr lang="en-US" sz="1200" dirty="0">
                <a:solidFill>
                  <a:srgbClr val="A020F0"/>
                </a:solidFill>
                <a:latin typeface="Courier New" panose="02070309020205020404" pitchFamily="49" charset="0"/>
              </a:rPr>
              <a:t>'b'</a:t>
            </a:r>
            <a:r>
              <a:rPr lang="en-US" sz="1200" dirty="0">
                <a:solidFill>
                  <a:srgbClr val="000000"/>
                </a:solidFill>
                <a:latin typeface="Courier New" panose="02070309020205020404" pitchFamily="49" charset="0"/>
              </a:rPr>
              <a:t>); </a:t>
            </a:r>
            <a:endParaRPr lang="en-US" sz="1200" dirty="0">
              <a:solidFill>
                <a:srgbClr val="228B22"/>
              </a:solidFill>
              <a:latin typeface="Courier New" panose="02070309020205020404" pitchFamily="49" charset="0"/>
            </a:endParaRPr>
          </a:p>
          <a:p>
            <a:pPr marL="0" indent="0">
              <a:buNone/>
            </a:pPr>
            <a:endParaRPr lang="fr-LU" sz="1200" dirty="0">
              <a:solidFill>
                <a:srgbClr val="000000"/>
              </a:solidFill>
              <a:latin typeface="Courier New" panose="02070309020205020404" pitchFamily="49" charset="0"/>
            </a:endParaRPr>
          </a:p>
          <a:p>
            <a:pPr marL="0" indent="0">
              <a:buNone/>
            </a:pPr>
            <a:r>
              <a:rPr lang="fr-LU" sz="1200" dirty="0" err="1">
                <a:solidFill>
                  <a:srgbClr val="000000"/>
                </a:solidFill>
                <a:latin typeface="Courier New" panose="02070309020205020404" pitchFamily="49" charset="0"/>
              </a:rPr>
              <a:t>disp</a:t>
            </a:r>
            <a:r>
              <a:rPr lang="fr-LU" sz="1200" dirty="0">
                <a:solidFill>
                  <a:srgbClr val="000000"/>
                </a:solidFill>
                <a:latin typeface="Courier New" panose="02070309020205020404" pitchFamily="49" charset="0"/>
              </a:rPr>
              <a:t>(</a:t>
            </a:r>
            <a:r>
              <a:rPr lang="fr-LU" sz="1200" dirty="0">
                <a:solidFill>
                  <a:srgbClr val="A020F0"/>
                </a:solidFill>
                <a:latin typeface="Courier New" panose="02070309020205020404" pitchFamily="49" charset="0"/>
              </a:rPr>
              <a:t>'</a:t>
            </a:r>
            <a:r>
              <a:rPr lang="fr-LU" sz="1200" dirty="0" err="1">
                <a:solidFill>
                  <a:srgbClr val="A020F0"/>
                </a:solidFill>
                <a:latin typeface="Courier New" panose="02070309020205020404" pitchFamily="49" charset="0"/>
              </a:rPr>
              <a:t>Boundaries</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a:t>
            </a:r>
          </a:p>
          <a:p>
            <a:pPr marL="0" indent="0">
              <a:buNone/>
            </a:pPr>
            <a:r>
              <a:rPr lang="fr-LU" sz="1200" dirty="0" err="1">
                <a:solidFill>
                  <a:srgbClr val="000000"/>
                </a:solidFill>
                <a:latin typeface="Courier New" panose="02070309020205020404" pitchFamily="49" charset="0"/>
              </a:rPr>
              <a:t>disp</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model.rxns</a:t>
            </a:r>
            <a:r>
              <a:rPr lang="fr-LU" sz="1200" dirty="0">
                <a:solidFill>
                  <a:srgbClr val="000000"/>
                </a:solidFill>
                <a:latin typeface="Courier New" panose="02070309020205020404" pitchFamily="49" charset="0"/>
              </a:rPr>
              <a:t> num2cell(model.lb) num2cell(</a:t>
            </a:r>
            <a:r>
              <a:rPr lang="fr-LU" sz="1200" dirty="0" err="1">
                <a:solidFill>
                  <a:srgbClr val="000000"/>
                </a:solidFill>
                <a:latin typeface="Courier New" panose="02070309020205020404" pitchFamily="49" charset="0"/>
              </a:rPr>
              <a:t>model.ub</a:t>
            </a:r>
            <a:r>
              <a:rPr lang="fr-LU" sz="1200" dirty="0">
                <a:solidFill>
                  <a:srgbClr val="000000"/>
                </a:solidFill>
                <a:latin typeface="Courier New" panose="02070309020205020404" pitchFamily="49" charset="0"/>
              </a:rPr>
              <a:t>)])</a:t>
            </a:r>
          </a:p>
          <a:p>
            <a:pPr marL="0" indent="0">
              <a:buNone/>
            </a:pPr>
            <a:endParaRPr lang="en-US" sz="1400" b="1"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fr-LU" dirty="0"/>
          </a:p>
          <a:p>
            <a:pPr marL="0" indent="0">
              <a:buNone/>
            </a:pPr>
            <a:endParaRPr lang="fr-LU" dirty="0"/>
          </a:p>
        </p:txBody>
      </p:sp>
      <p:pic>
        <p:nvPicPr>
          <p:cNvPr id="7" name="Picture 6"/>
          <p:cNvPicPr>
            <a:picLocks noChangeAspect="1"/>
          </p:cNvPicPr>
          <p:nvPr/>
        </p:nvPicPr>
        <p:blipFill rotWithShape="1">
          <a:blip r:embed="rId2"/>
          <a:srcRect l="12238" t="80987" r="76106" b="5665"/>
          <a:stretch/>
        </p:blipFill>
        <p:spPr>
          <a:xfrm>
            <a:off x="523780" y="3882614"/>
            <a:ext cx="4464424" cy="1437731"/>
          </a:xfrm>
          <a:prstGeom prst="rect">
            <a:avLst/>
          </a:prstGeom>
        </p:spPr>
      </p:pic>
      <p:sp>
        <p:nvSpPr>
          <p:cNvPr id="14" name="Rectangle 13"/>
          <p:cNvSpPr/>
          <p:nvPr/>
        </p:nvSpPr>
        <p:spPr>
          <a:xfrm>
            <a:off x="819238" y="4045993"/>
            <a:ext cx="1735700" cy="351542"/>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35" name="TextBox 34"/>
          <p:cNvSpPr txBox="1"/>
          <p:nvPr/>
        </p:nvSpPr>
        <p:spPr>
          <a:xfrm>
            <a:off x="6094008" y="2049457"/>
            <a:ext cx="620110" cy="369332"/>
          </a:xfrm>
          <a:prstGeom prst="rect">
            <a:avLst/>
          </a:prstGeom>
          <a:noFill/>
          <a:ln>
            <a:solidFill>
              <a:schemeClr val="tx1"/>
            </a:solidFill>
          </a:ln>
        </p:spPr>
        <p:txBody>
          <a:bodyPr wrap="square" rtlCol="0">
            <a:spAutoFit/>
          </a:bodyPr>
          <a:lstStyle/>
          <a:p>
            <a:pPr algn="ctr"/>
            <a:r>
              <a:rPr lang="en-US" dirty="0"/>
              <a:t>A</a:t>
            </a:r>
            <a:endParaRPr lang="fr-LU" dirty="0"/>
          </a:p>
        </p:txBody>
      </p:sp>
      <p:sp>
        <p:nvSpPr>
          <p:cNvPr id="36" name="TextBox 35"/>
          <p:cNvSpPr txBox="1"/>
          <p:nvPr/>
        </p:nvSpPr>
        <p:spPr>
          <a:xfrm>
            <a:off x="7928144" y="2945262"/>
            <a:ext cx="620110" cy="369332"/>
          </a:xfrm>
          <a:prstGeom prst="rect">
            <a:avLst/>
          </a:prstGeom>
          <a:noFill/>
          <a:ln>
            <a:solidFill>
              <a:schemeClr val="tx1"/>
            </a:solidFill>
          </a:ln>
        </p:spPr>
        <p:txBody>
          <a:bodyPr wrap="square" rtlCol="0">
            <a:spAutoFit/>
          </a:bodyPr>
          <a:lstStyle/>
          <a:p>
            <a:pPr algn="ctr"/>
            <a:r>
              <a:rPr lang="en-US" dirty="0"/>
              <a:t>D</a:t>
            </a:r>
            <a:endParaRPr lang="fr-LU" dirty="0"/>
          </a:p>
        </p:txBody>
      </p:sp>
      <p:sp>
        <p:nvSpPr>
          <p:cNvPr id="37" name="TextBox 36"/>
          <p:cNvSpPr txBox="1"/>
          <p:nvPr/>
        </p:nvSpPr>
        <p:spPr>
          <a:xfrm>
            <a:off x="6714118" y="2945262"/>
            <a:ext cx="620110" cy="369332"/>
          </a:xfrm>
          <a:prstGeom prst="rect">
            <a:avLst/>
          </a:prstGeom>
          <a:noFill/>
          <a:ln>
            <a:solidFill>
              <a:schemeClr val="tx1"/>
            </a:solidFill>
          </a:ln>
        </p:spPr>
        <p:txBody>
          <a:bodyPr wrap="square" rtlCol="0">
            <a:spAutoFit/>
          </a:bodyPr>
          <a:lstStyle/>
          <a:p>
            <a:pPr algn="ctr"/>
            <a:r>
              <a:rPr lang="en-US" dirty="0"/>
              <a:t>C</a:t>
            </a:r>
            <a:endParaRPr lang="fr-LU" dirty="0"/>
          </a:p>
        </p:txBody>
      </p:sp>
      <p:cxnSp>
        <p:nvCxnSpPr>
          <p:cNvPr id="38" name="Straight Arrow Connector 37"/>
          <p:cNvCxnSpPr>
            <a:endCxn id="35" idx="0"/>
          </p:cNvCxnSpPr>
          <p:nvPr/>
        </p:nvCxnSpPr>
        <p:spPr>
          <a:xfrm>
            <a:off x="6404063" y="1337804"/>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8" idx="2"/>
            <a:endCxn id="36" idx="0"/>
          </p:cNvCxnSpPr>
          <p:nvPr/>
        </p:nvCxnSpPr>
        <p:spPr>
          <a:xfrm>
            <a:off x="7560202" y="2424511"/>
            <a:ext cx="677997"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8" idx="2"/>
            <a:endCxn id="37" idx="0"/>
          </p:cNvCxnSpPr>
          <p:nvPr/>
        </p:nvCxnSpPr>
        <p:spPr>
          <a:xfrm flipH="1">
            <a:off x="7024173" y="2424511"/>
            <a:ext cx="536029"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5" idx="2"/>
            <a:endCxn id="37" idx="0"/>
          </p:cNvCxnSpPr>
          <p:nvPr/>
        </p:nvCxnSpPr>
        <p:spPr>
          <a:xfrm>
            <a:off x="6404063" y="2418789"/>
            <a:ext cx="620110" cy="526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2"/>
          </p:cNvCxnSpPr>
          <p:nvPr/>
        </p:nvCxnSpPr>
        <p:spPr>
          <a:xfrm>
            <a:off x="7024173" y="3314594"/>
            <a:ext cx="0" cy="72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6432899" y="1560852"/>
            <a:ext cx="536029" cy="276999"/>
          </a:xfrm>
          <a:prstGeom prst="rect">
            <a:avLst/>
          </a:prstGeom>
          <a:noFill/>
          <a:ln w="28575">
            <a:solidFill>
              <a:srgbClr val="FF0000"/>
            </a:solidFill>
            <a:prstDash val="sysDot"/>
          </a:ln>
        </p:spPr>
        <p:txBody>
          <a:bodyPr wrap="square" rtlCol="0">
            <a:spAutoFit/>
          </a:bodyPr>
          <a:lstStyle/>
          <a:p>
            <a:r>
              <a:rPr lang="en-US" sz="1200" dirty="0"/>
              <a:t>v1=1</a:t>
            </a:r>
            <a:endParaRPr lang="fr-LU" sz="1200" dirty="0"/>
          </a:p>
        </p:txBody>
      </p:sp>
      <p:sp>
        <p:nvSpPr>
          <p:cNvPr id="44" name="TextBox 43"/>
          <p:cNvSpPr txBox="1"/>
          <p:nvPr/>
        </p:nvSpPr>
        <p:spPr>
          <a:xfrm>
            <a:off x="7587266" y="1566011"/>
            <a:ext cx="536029" cy="276999"/>
          </a:xfrm>
          <a:prstGeom prst="rect">
            <a:avLst/>
          </a:prstGeom>
          <a:noFill/>
          <a:ln w="28575">
            <a:solidFill>
              <a:srgbClr val="FF0000"/>
            </a:solidFill>
            <a:prstDash val="sysDot"/>
          </a:ln>
        </p:spPr>
        <p:txBody>
          <a:bodyPr wrap="square" rtlCol="0">
            <a:spAutoFit/>
          </a:bodyPr>
          <a:lstStyle/>
          <a:p>
            <a:r>
              <a:rPr lang="en-US" sz="1200" dirty="0"/>
              <a:t>v2=1</a:t>
            </a:r>
            <a:endParaRPr lang="fr-LU" sz="1200" dirty="0"/>
          </a:p>
        </p:txBody>
      </p:sp>
      <p:sp>
        <p:nvSpPr>
          <p:cNvPr id="45" name="TextBox 44"/>
          <p:cNvSpPr txBox="1"/>
          <p:nvPr/>
        </p:nvSpPr>
        <p:spPr>
          <a:xfrm>
            <a:off x="6956063" y="2547835"/>
            <a:ext cx="536029" cy="276999"/>
          </a:xfrm>
          <a:prstGeom prst="rect">
            <a:avLst/>
          </a:prstGeom>
          <a:noFill/>
        </p:spPr>
        <p:txBody>
          <a:bodyPr wrap="square" rtlCol="0">
            <a:spAutoFit/>
          </a:bodyPr>
          <a:lstStyle/>
          <a:p>
            <a:r>
              <a:rPr lang="en-US" sz="1200" dirty="0"/>
              <a:t>v4</a:t>
            </a:r>
            <a:endParaRPr lang="fr-LU" sz="1200" dirty="0"/>
          </a:p>
        </p:txBody>
      </p:sp>
      <p:sp>
        <p:nvSpPr>
          <p:cNvPr id="46" name="TextBox 45"/>
          <p:cNvSpPr txBox="1"/>
          <p:nvPr/>
        </p:nvSpPr>
        <p:spPr>
          <a:xfrm>
            <a:off x="6319477" y="2544939"/>
            <a:ext cx="536029" cy="276999"/>
          </a:xfrm>
          <a:prstGeom prst="rect">
            <a:avLst/>
          </a:prstGeom>
          <a:noFill/>
        </p:spPr>
        <p:txBody>
          <a:bodyPr wrap="square" rtlCol="0">
            <a:spAutoFit/>
          </a:bodyPr>
          <a:lstStyle/>
          <a:p>
            <a:r>
              <a:rPr lang="en-US" sz="1200" dirty="0"/>
              <a:t>v3</a:t>
            </a:r>
            <a:endParaRPr lang="fr-LU" sz="1200" dirty="0"/>
          </a:p>
        </p:txBody>
      </p:sp>
      <p:sp>
        <p:nvSpPr>
          <p:cNvPr id="47" name="TextBox 46"/>
          <p:cNvSpPr txBox="1"/>
          <p:nvPr/>
        </p:nvSpPr>
        <p:spPr>
          <a:xfrm>
            <a:off x="7912297" y="2544939"/>
            <a:ext cx="536029" cy="276999"/>
          </a:xfrm>
          <a:prstGeom prst="rect">
            <a:avLst/>
          </a:prstGeom>
          <a:noFill/>
        </p:spPr>
        <p:txBody>
          <a:bodyPr wrap="square" rtlCol="0">
            <a:spAutoFit/>
          </a:bodyPr>
          <a:lstStyle/>
          <a:p>
            <a:r>
              <a:rPr lang="en-US" sz="1200" dirty="0"/>
              <a:t>v5</a:t>
            </a:r>
            <a:endParaRPr lang="fr-LU" sz="1200" dirty="0"/>
          </a:p>
        </p:txBody>
      </p:sp>
      <p:sp>
        <p:nvSpPr>
          <p:cNvPr id="48" name="TextBox 47"/>
          <p:cNvSpPr txBox="1"/>
          <p:nvPr/>
        </p:nvSpPr>
        <p:spPr>
          <a:xfrm>
            <a:off x="7250147" y="2055179"/>
            <a:ext cx="620110" cy="369332"/>
          </a:xfrm>
          <a:prstGeom prst="rect">
            <a:avLst/>
          </a:prstGeom>
          <a:noFill/>
          <a:ln>
            <a:solidFill>
              <a:schemeClr val="tx1"/>
            </a:solidFill>
          </a:ln>
        </p:spPr>
        <p:txBody>
          <a:bodyPr wrap="square" rtlCol="0">
            <a:spAutoFit/>
          </a:bodyPr>
          <a:lstStyle/>
          <a:p>
            <a:pPr algn="ctr"/>
            <a:r>
              <a:rPr lang="en-US" dirty="0"/>
              <a:t>B</a:t>
            </a:r>
            <a:endParaRPr lang="fr-LU" dirty="0"/>
          </a:p>
        </p:txBody>
      </p:sp>
      <p:cxnSp>
        <p:nvCxnSpPr>
          <p:cNvPr id="49" name="Straight Arrow Connector 48"/>
          <p:cNvCxnSpPr>
            <a:endCxn id="48" idx="0"/>
          </p:cNvCxnSpPr>
          <p:nvPr/>
        </p:nvCxnSpPr>
        <p:spPr>
          <a:xfrm>
            <a:off x="7560202" y="1343526"/>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024173" y="3526200"/>
            <a:ext cx="536029" cy="276999"/>
          </a:xfrm>
          <a:prstGeom prst="rect">
            <a:avLst/>
          </a:prstGeom>
          <a:noFill/>
        </p:spPr>
        <p:txBody>
          <a:bodyPr wrap="square" rtlCol="0">
            <a:spAutoFit/>
          </a:bodyPr>
          <a:lstStyle/>
          <a:p>
            <a:r>
              <a:rPr lang="en-US" sz="1200" dirty="0"/>
              <a:t>v6</a:t>
            </a:r>
            <a:endParaRPr lang="fr-LU" sz="1200" dirty="0"/>
          </a:p>
        </p:txBody>
      </p:sp>
      <p:sp>
        <p:nvSpPr>
          <p:cNvPr id="51" name="TextBox 50"/>
          <p:cNvSpPr txBox="1"/>
          <p:nvPr/>
        </p:nvSpPr>
        <p:spPr>
          <a:xfrm>
            <a:off x="8238198" y="3526199"/>
            <a:ext cx="536029" cy="276999"/>
          </a:xfrm>
          <a:prstGeom prst="rect">
            <a:avLst/>
          </a:prstGeom>
          <a:noFill/>
        </p:spPr>
        <p:txBody>
          <a:bodyPr wrap="square" rtlCol="0">
            <a:spAutoFit/>
          </a:bodyPr>
          <a:lstStyle/>
          <a:p>
            <a:r>
              <a:rPr lang="en-US" sz="1200" dirty="0"/>
              <a:t>v7</a:t>
            </a:r>
            <a:endParaRPr lang="fr-LU" sz="1200" dirty="0"/>
          </a:p>
        </p:txBody>
      </p:sp>
      <p:cxnSp>
        <p:nvCxnSpPr>
          <p:cNvPr id="52" name="Straight Arrow Connector 51"/>
          <p:cNvCxnSpPr>
            <a:stCxn id="36" idx="2"/>
          </p:cNvCxnSpPr>
          <p:nvPr/>
        </p:nvCxnSpPr>
        <p:spPr>
          <a:xfrm>
            <a:off x="8238199" y="3314594"/>
            <a:ext cx="0" cy="72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90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balance analysis (FBA)</a:t>
            </a:r>
            <a:endParaRPr lang="fr-LU" dirty="0"/>
          </a:p>
        </p:txBody>
      </p:sp>
      <p:sp>
        <p:nvSpPr>
          <p:cNvPr id="3" name="Text Placeholder 2"/>
          <p:cNvSpPr>
            <a:spLocks noGrp="1"/>
          </p:cNvSpPr>
          <p:nvPr>
            <p:ph type="body" sz="quarter" idx="13"/>
          </p:nvPr>
        </p:nvSpPr>
        <p:spPr/>
        <p:txBody>
          <a:bodyPr numCol="2"/>
          <a:lstStyle/>
          <a:p>
            <a:pPr marL="342900" indent="-342900">
              <a:buFont typeface="+mj-lt"/>
              <a:buAutoNum type="arabicPeriod" startAt="3"/>
            </a:pPr>
            <a:r>
              <a:rPr lang="en-US" sz="1400" b="1" dirty="0"/>
              <a:t>Set the objective function</a:t>
            </a:r>
          </a:p>
          <a:p>
            <a:pPr marL="0" indent="0">
              <a:buNone/>
            </a:pPr>
            <a:r>
              <a:rPr lang="fr-LU" sz="1200" dirty="0">
                <a:solidFill>
                  <a:srgbClr val="000000"/>
                </a:solidFill>
                <a:latin typeface="Courier New" panose="02070309020205020404" pitchFamily="49" charset="0"/>
              </a:rPr>
              <a:t>model = </a:t>
            </a:r>
            <a:r>
              <a:rPr lang="fr-LU" sz="1200" dirty="0" err="1">
                <a:solidFill>
                  <a:srgbClr val="000000"/>
                </a:solidFill>
                <a:latin typeface="Courier New" panose="02070309020205020404" pitchFamily="49" charset="0"/>
              </a:rPr>
              <a:t>changeObjective</a:t>
            </a:r>
            <a:r>
              <a:rPr lang="fr-LU" sz="1200" dirty="0">
                <a:solidFill>
                  <a:srgbClr val="000000"/>
                </a:solidFill>
                <a:latin typeface="Courier New" panose="02070309020205020404" pitchFamily="49" charset="0"/>
              </a:rPr>
              <a:t>(model,</a:t>
            </a:r>
            <a:r>
              <a:rPr lang="fr-LU" sz="1200" dirty="0">
                <a:solidFill>
                  <a:srgbClr val="A020F0"/>
                </a:solidFill>
                <a:latin typeface="Courier New" panose="02070309020205020404" pitchFamily="49" charset="0"/>
              </a:rPr>
              <a:t>'v6'</a:t>
            </a:r>
            <a:r>
              <a:rPr lang="fr-LU" sz="1200" dirty="0">
                <a:solidFill>
                  <a:srgbClr val="000000"/>
                </a:solidFill>
                <a:latin typeface="Courier New" panose="02070309020205020404" pitchFamily="49" charset="0"/>
              </a:rPr>
              <a:t>,1);</a:t>
            </a:r>
          </a:p>
          <a:p>
            <a:pPr marL="0" indent="0">
              <a:buNone/>
            </a:pPr>
            <a:r>
              <a:rPr lang="fr-LU" sz="1200" dirty="0" err="1">
                <a:solidFill>
                  <a:srgbClr val="000000"/>
                </a:solidFill>
                <a:latin typeface="Courier New" panose="02070309020205020404" pitchFamily="49" charset="0"/>
              </a:rPr>
              <a:t>model.c</a:t>
            </a:r>
            <a:endParaRPr lang="fr-LU" sz="1200" dirty="0">
              <a:solidFill>
                <a:srgbClr val="000000"/>
              </a:solidFill>
              <a:latin typeface="Courier New" panose="02070309020205020404" pitchFamily="49" charset="0"/>
            </a:endParaRPr>
          </a:p>
          <a:p>
            <a:pPr marL="0" indent="0">
              <a:buNone/>
            </a:pPr>
            <a:endParaRPr lang="en-US" sz="1400" dirty="0"/>
          </a:p>
          <a:p>
            <a:endParaRPr lang="en-US" dirty="0"/>
          </a:p>
          <a:p>
            <a:endParaRPr lang="en-US" dirty="0"/>
          </a:p>
          <a:p>
            <a:endParaRPr lang="en-US" dirty="0"/>
          </a:p>
          <a:p>
            <a:endParaRPr lang="en-US" dirty="0"/>
          </a:p>
          <a:p>
            <a:endParaRPr lang="en-US" dirty="0"/>
          </a:p>
          <a:p>
            <a:pPr marL="342900" indent="-342900">
              <a:buFont typeface="+mj-lt"/>
              <a:buAutoNum type="arabicPeriod" startAt="4"/>
            </a:pPr>
            <a:endParaRPr lang="en-US" sz="1400" b="1" dirty="0"/>
          </a:p>
          <a:p>
            <a:pPr marL="342900" indent="-342900">
              <a:buFont typeface="+mj-lt"/>
              <a:buAutoNum type="arabicPeriod" startAt="4"/>
            </a:pPr>
            <a:endParaRPr lang="en-US" sz="1400" b="1" dirty="0"/>
          </a:p>
          <a:p>
            <a:pPr marL="342900" indent="-342900">
              <a:buFont typeface="+mj-lt"/>
              <a:buAutoNum type="arabicPeriod" startAt="4"/>
            </a:pPr>
            <a:endParaRPr lang="en-US" sz="1400" b="1" dirty="0"/>
          </a:p>
          <a:p>
            <a:pPr marL="342900" indent="-342900">
              <a:buFont typeface="+mj-lt"/>
              <a:buAutoNum type="arabicPeriod" startAt="4"/>
            </a:pPr>
            <a:endParaRPr lang="en-US" sz="1400" b="1" dirty="0"/>
          </a:p>
          <a:p>
            <a:pPr marL="342900" indent="-342900">
              <a:buFont typeface="+mj-lt"/>
              <a:buAutoNum type="arabicPeriod" startAt="4"/>
            </a:pPr>
            <a:endParaRPr lang="en-US" sz="1400" b="1" dirty="0"/>
          </a:p>
          <a:p>
            <a:pPr marL="342900" indent="-342900">
              <a:buFont typeface="+mj-lt"/>
              <a:buAutoNum type="arabicPeriod" startAt="4"/>
            </a:pPr>
            <a:endParaRPr lang="en-US" sz="1400" b="1" dirty="0"/>
          </a:p>
          <a:p>
            <a:pPr marL="342900" indent="-342900">
              <a:buFont typeface="+mj-lt"/>
              <a:buAutoNum type="arabicPeriod" startAt="4"/>
            </a:pPr>
            <a:endParaRPr lang="en-US" sz="1400" b="1" dirty="0"/>
          </a:p>
          <a:p>
            <a:pPr marL="342900" indent="-342900">
              <a:buFont typeface="+mj-lt"/>
              <a:buAutoNum type="arabicPeriod" startAt="4"/>
            </a:pPr>
            <a:r>
              <a:rPr lang="en-US" sz="1400" b="1" dirty="0"/>
              <a:t>Optimize the model</a:t>
            </a:r>
          </a:p>
          <a:p>
            <a:pPr marL="0" indent="0">
              <a:buNone/>
            </a:pPr>
            <a:r>
              <a:rPr lang="fr-LU" sz="1200" dirty="0">
                <a:solidFill>
                  <a:srgbClr val="000000"/>
                </a:solidFill>
                <a:latin typeface="Courier New" panose="02070309020205020404" pitchFamily="49" charset="0"/>
              </a:rPr>
              <a:t>solution = </a:t>
            </a:r>
            <a:r>
              <a:rPr lang="fr-LU" sz="1200" dirty="0" err="1">
                <a:solidFill>
                  <a:srgbClr val="000000"/>
                </a:solidFill>
                <a:latin typeface="Courier New" panose="02070309020205020404" pitchFamily="49" charset="0"/>
              </a:rPr>
              <a:t>optimizeCbModel</a:t>
            </a:r>
            <a:r>
              <a:rPr lang="fr-LU" sz="1200" dirty="0">
                <a:solidFill>
                  <a:srgbClr val="000000"/>
                </a:solidFill>
                <a:latin typeface="Courier New" panose="02070309020205020404" pitchFamily="49" charset="0"/>
              </a:rPr>
              <a:t>(model);</a:t>
            </a:r>
          </a:p>
          <a:p>
            <a:pPr marL="0" indent="0">
              <a:buNone/>
            </a:pPr>
            <a:r>
              <a:rPr lang="en-US" sz="1200" dirty="0">
                <a:solidFill>
                  <a:srgbClr val="000000"/>
                </a:solidFill>
                <a:latin typeface="Courier New" panose="02070309020205020404" pitchFamily="49" charset="0"/>
              </a:rPr>
              <a:t>solution</a:t>
            </a:r>
            <a:endParaRPr lang="fr-LU" sz="1200" dirty="0">
              <a:solidFill>
                <a:srgbClr val="000000"/>
              </a:solidFill>
              <a:latin typeface="Courier New" panose="02070309020205020404" pitchFamily="49" charset="0"/>
            </a:endParaRPr>
          </a:p>
          <a:p>
            <a:pPr marL="0" indent="0">
              <a:buNone/>
            </a:pPr>
            <a:endParaRPr lang="en-US" sz="1200" dirty="0">
              <a:solidFill>
                <a:srgbClr val="000000"/>
              </a:solidFill>
              <a:latin typeface="Courier New" panose="02070309020205020404" pitchFamily="49" charset="0"/>
            </a:endParaRPr>
          </a:p>
          <a:p>
            <a:pPr marL="0" indent="0">
              <a:buNone/>
            </a:pPr>
            <a:endParaRPr lang="fr-LU" sz="1200" dirty="0">
              <a:solidFill>
                <a:srgbClr val="000000"/>
              </a:solidFill>
              <a:latin typeface="Courier New" panose="02070309020205020404" pitchFamily="49" charset="0"/>
            </a:endParaRPr>
          </a:p>
          <a:p>
            <a:pPr marL="342900" indent="-342900">
              <a:buFont typeface="+mj-lt"/>
              <a:buAutoNum type="arabicPeriod" startAt="5"/>
            </a:pPr>
            <a:endParaRPr lang="fr-LU" sz="1400" dirty="0"/>
          </a:p>
          <a:p>
            <a:pPr marL="342900" indent="-342900">
              <a:buFont typeface="+mj-lt"/>
              <a:buAutoNum type="arabicPeriod" startAt="5"/>
            </a:pPr>
            <a:endParaRPr lang="en-US" sz="1400" b="1" dirty="0"/>
          </a:p>
          <a:p>
            <a:endParaRPr lang="en-US" dirty="0"/>
          </a:p>
          <a:p>
            <a:pPr marL="0" indent="0">
              <a:buNone/>
            </a:pPr>
            <a:endParaRPr lang="fr-LU" dirty="0"/>
          </a:p>
          <a:p>
            <a:pPr marL="0" indent="0">
              <a:buNone/>
            </a:pPr>
            <a:endParaRPr lang="fr-LU" dirty="0"/>
          </a:p>
        </p:txBody>
      </p:sp>
      <p:pic>
        <p:nvPicPr>
          <p:cNvPr id="35" name="Picture 34"/>
          <p:cNvPicPr>
            <a:picLocks noChangeAspect="1"/>
          </p:cNvPicPr>
          <p:nvPr/>
        </p:nvPicPr>
        <p:blipFill rotWithShape="1">
          <a:blip r:embed="rId2"/>
          <a:srcRect l="12207" t="79077" r="85034" b="5869"/>
          <a:stretch/>
        </p:blipFill>
        <p:spPr>
          <a:xfrm>
            <a:off x="1778840" y="2203704"/>
            <a:ext cx="966153" cy="1482581"/>
          </a:xfrm>
          <a:prstGeom prst="rect">
            <a:avLst/>
          </a:prstGeom>
        </p:spPr>
      </p:pic>
      <p:sp>
        <p:nvSpPr>
          <p:cNvPr id="14" name="Rectangle 13"/>
          <p:cNvSpPr/>
          <p:nvPr/>
        </p:nvSpPr>
        <p:spPr>
          <a:xfrm>
            <a:off x="2061883" y="3364624"/>
            <a:ext cx="242048" cy="175771"/>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pic>
        <p:nvPicPr>
          <p:cNvPr id="37" name="Picture 36"/>
          <p:cNvPicPr>
            <a:picLocks noChangeAspect="1"/>
          </p:cNvPicPr>
          <p:nvPr/>
        </p:nvPicPr>
        <p:blipFill rotWithShape="1">
          <a:blip r:embed="rId3"/>
          <a:srcRect l="12244" t="62748" r="82109" b="7238"/>
          <a:stretch/>
        </p:blipFill>
        <p:spPr>
          <a:xfrm>
            <a:off x="5213630" y="2543713"/>
            <a:ext cx="2065711" cy="3087681"/>
          </a:xfrm>
          <a:prstGeom prst="rect">
            <a:avLst/>
          </a:prstGeom>
        </p:spPr>
      </p:pic>
      <p:pic>
        <p:nvPicPr>
          <p:cNvPr id="38" name="Picture 37"/>
          <p:cNvPicPr>
            <a:picLocks noChangeAspect="1"/>
          </p:cNvPicPr>
          <p:nvPr/>
        </p:nvPicPr>
        <p:blipFill>
          <a:blip r:embed="rId4"/>
          <a:stretch>
            <a:fillRect/>
          </a:stretch>
        </p:blipFill>
        <p:spPr>
          <a:xfrm>
            <a:off x="1300567" y="3942851"/>
            <a:ext cx="2333153" cy="2524048"/>
          </a:xfrm>
          <a:prstGeom prst="rect">
            <a:avLst/>
          </a:prstGeom>
        </p:spPr>
      </p:pic>
      <p:sp>
        <p:nvSpPr>
          <p:cNvPr id="39" name="Rectangle 38"/>
          <p:cNvSpPr/>
          <p:nvPr/>
        </p:nvSpPr>
        <p:spPr>
          <a:xfrm>
            <a:off x="6040297" y="4745188"/>
            <a:ext cx="1239044" cy="364693"/>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40" name="Rectangle 39"/>
          <p:cNvSpPr/>
          <p:nvPr/>
        </p:nvSpPr>
        <p:spPr>
          <a:xfrm>
            <a:off x="5834109" y="4062488"/>
            <a:ext cx="1445232" cy="161187"/>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41" name="TextBox 40"/>
          <p:cNvSpPr txBox="1"/>
          <p:nvPr/>
        </p:nvSpPr>
        <p:spPr>
          <a:xfrm>
            <a:off x="7330561" y="3953024"/>
            <a:ext cx="1550894" cy="1192634"/>
          </a:xfrm>
          <a:prstGeom prst="rect">
            <a:avLst/>
          </a:prstGeom>
          <a:noFill/>
        </p:spPr>
        <p:txBody>
          <a:bodyPr wrap="square" rtlCol="0">
            <a:spAutoFit/>
          </a:bodyPr>
          <a:lstStyle/>
          <a:p>
            <a:pPr>
              <a:lnSpc>
                <a:spcPct val="150000"/>
              </a:lnSpc>
            </a:pPr>
            <a:r>
              <a:rPr lang="en-US" sz="1100" dirty="0">
                <a:solidFill>
                  <a:schemeClr val="accent2"/>
                </a:solidFill>
              </a:rPr>
              <a:t>Solution status</a:t>
            </a:r>
          </a:p>
          <a:p>
            <a:pPr>
              <a:lnSpc>
                <a:spcPct val="150000"/>
              </a:lnSpc>
            </a:pPr>
            <a:endParaRPr lang="en-US" sz="1100" dirty="0">
              <a:solidFill>
                <a:schemeClr val="accent2"/>
              </a:solidFill>
            </a:endParaRPr>
          </a:p>
          <a:p>
            <a:pPr>
              <a:lnSpc>
                <a:spcPct val="150000"/>
              </a:lnSpc>
            </a:pPr>
            <a:endParaRPr lang="en-US" sz="1100" dirty="0">
              <a:solidFill>
                <a:schemeClr val="accent2"/>
              </a:solidFill>
            </a:endParaRPr>
          </a:p>
          <a:p>
            <a:r>
              <a:rPr lang="en-US" sz="1100" dirty="0">
                <a:solidFill>
                  <a:schemeClr val="accent2"/>
                </a:solidFill>
              </a:rPr>
              <a:t>Objective value</a:t>
            </a:r>
          </a:p>
          <a:p>
            <a:r>
              <a:rPr lang="en-US" sz="1100" dirty="0">
                <a:solidFill>
                  <a:schemeClr val="accent2"/>
                </a:solidFill>
              </a:rPr>
              <a:t>Flux distribution</a:t>
            </a:r>
            <a:endParaRPr lang="fr-LU" sz="1100" dirty="0">
              <a:solidFill>
                <a:schemeClr val="accent2"/>
              </a:solidFill>
            </a:endParaRPr>
          </a:p>
        </p:txBody>
      </p:sp>
      <p:sp>
        <p:nvSpPr>
          <p:cNvPr id="42" name="Rectangle 41"/>
          <p:cNvSpPr/>
          <p:nvPr/>
        </p:nvSpPr>
        <p:spPr>
          <a:xfrm>
            <a:off x="5941681" y="3032927"/>
            <a:ext cx="1337659" cy="176437"/>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43" name="TextBox 42"/>
          <p:cNvSpPr txBox="1"/>
          <p:nvPr/>
        </p:nvSpPr>
        <p:spPr>
          <a:xfrm>
            <a:off x="7330561" y="2240763"/>
            <a:ext cx="1550894" cy="1023357"/>
          </a:xfrm>
          <a:prstGeom prst="rect">
            <a:avLst/>
          </a:prstGeom>
          <a:noFill/>
        </p:spPr>
        <p:txBody>
          <a:bodyPr wrap="square" rtlCol="0">
            <a:spAutoFit/>
          </a:bodyPr>
          <a:lstStyle/>
          <a:p>
            <a:pPr>
              <a:lnSpc>
                <a:spcPct val="150000"/>
              </a:lnSpc>
            </a:pPr>
            <a:endParaRPr lang="en-US" sz="1100" dirty="0">
              <a:solidFill>
                <a:schemeClr val="accent2"/>
              </a:solidFill>
            </a:endParaRPr>
          </a:p>
          <a:p>
            <a:pPr>
              <a:lnSpc>
                <a:spcPct val="150000"/>
              </a:lnSpc>
            </a:pPr>
            <a:endParaRPr lang="en-US" sz="1100" dirty="0">
              <a:solidFill>
                <a:schemeClr val="accent2"/>
              </a:solidFill>
            </a:endParaRPr>
          </a:p>
          <a:p>
            <a:pPr>
              <a:lnSpc>
                <a:spcPct val="150000"/>
              </a:lnSpc>
            </a:pPr>
            <a:endParaRPr lang="en-US" sz="1100" dirty="0">
              <a:solidFill>
                <a:schemeClr val="accent2"/>
              </a:solidFill>
            </a:endParaRPr>
          </a:p>
          <a:p>
            <a:r>
              <a:rPr lang="en-US" sz="1100" dirty="0">
                <a:solidFill>
                  <a:schemeClr val="accent2"/>
                </a:solidFill>
              </a:rPr>
              <a:t>Objective value</a:t>
            </a:r>
          </a:p>
        </p:txBody>
      </p:sp>
    </p:spTree>
    <p:extLst>
      <p:ext uri="{BB962C8B-B14F-4D97-AF65-F5344CB8AC3E}">
        <p14:creationId xmlns:p14="http://schemas.microsoft.com/office/powerpoint/2010/main" val="2214543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balance analysis (FBA)</a:t>
            </a:r>
            <a:endParaRPr lang="fr-LU" dirty="0"/>
          </a:p>
        </p:txBody>
      </p:sp>
      <p:sp>
        <p:nvSpPr>
          <p:cNvPr id="3" name="Text Placeholder 2"/>
          <p:cNvSpPr>
            <a:spLocks noGrp="1"/>
          </p:cNvSpPr>
          <p:nvPr>
            <p:ph type="body" sz="quarter" idx="13"/>
          </p:nvPr>
        </p:nvSpPr>
        <p:spPr/>
        <p:txBody>
          <a:bodyPr numCol="1"/>
          <a:lstStyle/>
          <a:p>
            <a:pPr>
              <a:buFont typeface="+mj-lt"/>
              <a:buAutoNum type="arabicPeriod" startAt="5"/>
            </a:pPr>
            <a:r>
              <a:rPr lang="en-GB" sz="1400" b="1" dirty="0">
                <a:solidFill>
                  <a:srgbClr val="000000"/>
                </a:solidFill>
              </a:rPr>
              <a:t>Visualise</a:t>
            </a:r>
            <a:r>
              <a:rPr lang="en-US" sz="1400" b="1" dirty="0">
                <a:solidFill>
                  <a:srgbClr val="000000"/>
                </a:solidFill>
              </a:rPr>
              <a:t> the solution</a:t>
            </a:r>
          </a:p>
          <a:p>
            <a:pPr marL="0" indent="0">
              <a:buNone/>
            </a:pPr>
            <a:r>
              <a:rPr lang="fr-LU" sz="1200" dirty="0" err="1">
                <a:solidFill>
                  <a:srgbClr val="000000"/>
                </a:solidFill>
                <a:latin typeface="Courier New" panose="02070309020205020404" pitchFamily="49" charset="0"/>
              </a:rPr>
              <a:t>disp</a:t>
            </a:r>
            <a:r>
              <a:rPr lang="fr-LU" sz="1200" dirty="0">
                <a:solidFill>
                  <a:srgbClr val="000000"/>
                </a:solidFill>
                <a:latin typeface="Courier New" panose="02070309020205020404" pitchFamily="49" charset="0"/>
              </a:rPr>
              <a:t>(</a:t>
            </a:r>
            <a:r>
              <a:rPr lang="fr-LU" sz="1200" dirty="0">
                <a:solidFill>
                  <a:srgbClr val="A020F0"/>
                </a:solidFill>
                <a:latin typeface="Courier New" panose="02070309020205020404" pitchFamily="49" charset="0"/>
              </a:rPr>
              <a:t>'FBA solution:'</a:t>
            </a:r>
            <a:r>
              <a:rPr lang="fr-LU" sz="1200" dirty="0">
                <a:solidFill>
                  <a:srgbClr val="000000"/>
                </a:solidFill>
                <a:latin typeface="Courier New" panose="02070309020205020404" pitchFamily="49" charset="0"/>
              </a:rPr>
              <a:t>)</a:t>
            </a:r>
          </a:p>
          <a:p>
            <a:pPr marL="0" indent="0">
              <a:buNone/>
            </a:pPr>
            <a:r>
              <a:rPr lang="fr-LU" sz="1200" dirty="0" err="1">
                <a:solidFill>
                  <a:srgbClr val="000000"/>
                </a:solidFill>
                <a:latin typeface="Courier New" panose="02070309020205020404" pitchFamily="49" charset="0"/>
              </a:rPr>
              <a:t>printFluxVector</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model,solution.x</a:t>
            </a:r>
            <a:r>
              <a:rPr lang="fr-LU" sz="1400" dirty="0">
                <a:solidFill>
                  <a:srgbClr val="000000"/>
                </a:solidFill>
                <a:latin typeface="Courier New" panose="02070309020205020404" pitchFamily="49" charset="0"/>
              </a:rPr>
              <a:t>);</a:t>
            </a:r>
          </a:p>
          <a:p>
            <a:pPr marL="0" indent="0">
              <a:buNone/>
            </a:pPr>
            <a:endParaRPr lang="fr-LU" sz="1400" b="1" dirty="0">
              <a:solidFill>
                <a:srgbClr val="000000"/>
              </a:solidFill>
            </a:endParaRPr>
          </a:p>
          <a:p>
            <a:pPr marL="342900" indent="-342900">
              <a:buFont typeface="+mj-lt"/>
              <a:buAutoNum type="arabicPeriod" startAt="5"/>
            </a:pPr>
            <a:endParaRPr lang="fr-LU" sz="1400" dirty="0"/>
          </a:p>
          <a:p>
            <a:pPr marL="342900" indent="-342900">
              <a:buFont typeface="+mj-lt"/>
              <a:buAutoNum type="arabicPeriod" startAt="5"/>
            </a:pPr>
            <a:endParaRPr lang="en-US" sz="1400" b="1" dirty="0"/>
          </a:p>
          <a:p>
            <a:endParaRPr lang="en-US" dirty="0"/>
          </a:p>
          <a:p>
            <a:pPr marL="0" indent="0">
              <a:buNone/>
            </a:pPr>
            <a:endParaRPr lang="fr-LU" dirty="0"/>
          </a:p>
          <a:p>
            <a:pPr marL="0" indent="0">
              <a:buNone/>
            </a:pPr>
            <a:r>
              <a:rPr lang="en-US" sz="1400" dirty="0">
                <a:solidFill>
                  <a:schemeClr val="accent2"/>
                </a:solidFill>
              </a:rPr>
              <a:t>Only for small models:</a:t>
            </a:r>
          </a:p>
          <a:p>
            <a:pPr marL="0" indent="0">
              <a:buNone/>
            </a:pP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Involved_mets</a:t>
            </a: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Dead_ends</a:t>
            </a:r>
            <a:r>
              <a:rPr lang="fr-LU" sz="1200" dirty="0">
                <a:solidFill>
                  <a:srgbClr val="000000"/>
                </a:solidFill>
                <a:latin typeface="Courier New" panose="02070309020205020404" pitchFamily="49" charset="0"/>
              </a:rPr>
              <a:t>] = </a:t>
            </a:r>
            <a:r>
              <a:rPr lang="fr-LU" sz="1200" dirty="0" err="1">
                <a:solidFill>
                  <a:srgbClr val="000000"/>
                </a:solidFill>
                <a:latin typeface="Courier New" panose="02070309020205020404" pitchFamily="49" charset="0"/>
              </a:rPr>
              <a:t>draw_by_rxn</a:t>
            </a:r>
            <a:r>
              <a:rPr lang="fr-LU" sz="1200" dirty="0">
                <a:solidFill>
                  <a:srgbClr val="000000"/>
                </a:solidFill>
                <a:latin typeface="Courier New" panose="02070309020205020404" pitchFamily="49" charset="0"/>
              </a:rPr>
              <a:t>(model, </a:t>
            </a:r>
            <a:r>
              <a:rPr lang="fr-LU" sz="1200" dirty="0" err="1">
                <a:solidFill>
                  <a:srgbClr val="000000"/>
                </a:solidFill>
                <a:latin typeface="Courier New" panose="02070309020205020404" pitchFamily="49" charset="0"/>
              </a:rPr>
              <a:t>model.rxns</a:t>
            </a:r>
            <a:r>
              <a:rPr lang="fr-LU" sz="1200" dirty="0">
                <a:solidFill>
                  <a:srgbClr val="000000"/>
                </a:solidFill>
                <a:latin typeface="Courier New" panose="02070309020205020404" pitchFamily="49" charset="0"/>
              </a:rPr>
              <a:t>,</a:t>
            </a:r>
          </a:p>
          <a:p>
            <a:pPr marL="0" indent="0">
              <a:buNone/>
            </a:pPr>
            <a:r>
              <a:rPr lang="fr-LU" sz="1200" dirty="0">
                <a:solidFill>
                  <a:srgbClr val="000000"/>
                </a:solidFill>
                <a:latin typeface="Courier New" panose="02070309020205020404" pitchFamily="49" charset="0"/>
              </a:rPr>
              <a:t> </a:t>
            </a:r>
            <a:r>
              <a:rPr lang="fr-LU" sz="1200" dirty="0">
                <a:solidFill>
                  <a:srgbClr val="A020F0"/>
                </a:solidFill>
                <a:latin typeface="Courier New" panose="02070309020205020404" pitchFamily="49" charset="0"/>
              </a:rPr>
              <a:t>'</a:t>
            </a:r>
            <a:r>
              <a:rPr lang="fr-LU" sz="1200" dirty="0" err="1">
                <a:solidFill>
                  <a:srgbClr val="A020F0"/>
                </a:solidFill>
                <a:latin typeface="Courier New" panose="02070309020205020404" pitchFamily="49" charset="0"/>
              </a:rPr>
              <a:t>true</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 </a:t>
            </a:r>
            <a:r>
              <a:rPr lang="fr-LU" sz="1200" dirty="0">
                <a:solidFill>
                  <a:srgbClr val="A020F0"/>
                </a:solidFill>
                <a:latin typeface="Courier New" panose="02070309020205020404" pitchFamily="49" charset="0"/>
              </a:rPr>
              <a:t>'</a:t>
            </a:r>
            <a:r>
              <a:rPr lang="fr-LU" sz="1200" dirty="0" err="1">
                <a:solidFill>
                  <a:srgbClr val="A020F0"/>
                </a:solidFill>
                <a:latin typeface="Courier New" panose="02070309020205020404" pitchFamily="49" charset="0"/>
              </a:rPr>
              <a:t>struc</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 {</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 {</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solution.x</a:t>
            </a:r>
            <a:r>
              <a:rPr lang="fr-LU" sz="1200" dirty="0">
                <a:solidFill>
                  <a:srgbClr val="000000"/>
                </a:solidFill>
                <a:latin typeface="Courier New" panose="02070309020205020404" pitchFamily="49" charset="0"/>
              </a:rPr>
              <a:t>);</a:t>
            </a:r>
            <a:endParaRPr lang="fr-LU" sz="1200" dirty="0"/>
          </a:p>
          <a:p>
            <a:pPr marL="0" indent="0">
              <a:buNone/>
            </a:pPr>
            <a:endParaRPr lang="en-US" dirty="0"/>
          </a:p>
          <a:p>
            <a:pPr marL="0" indent="0">
              <a:buNone/>
            </a:pPr>
            <a:r>
              <a:rPr lang="en-US" sz="1400" dirty="0"/>
              <a:t>Other useful and interactive command:</a:t>
            </a:r>
          </a:p>
          <a:p>
            <a:pPr marL="0" indent="0">
              <a:buNone/>
            </a:pPr>
            <a:r>
              <a:rPr lang="fr-LU" sz="1200" dirty="0" err="1">
                <a:solidFill>
                  <a:srgbClr val="000000"/>
                </a:solidFill>
                <a:latin typeface="Courier New" panose="02070309020205020404" pitchFamily="49" charset="0"/>
              </a:rPr>
              <a:t>surfNet</a:t>
            </a:r>
            <a:r>
              <a:rPr lang="fr-LU" sz="1200" dirty="0">
                <a:solidFill>
                  <a:srgbClr val="000000"/>
                </a:solidFill>
                <a:latin typeface="Courier New" panose="02070309020205020404" pitchFamily="49" charset="0"/>
              </a:rPr>
              <a:t>(model, </a:t>
            </a:r>
            <a:r>
              <a:rPr lang="fr-LU" sz="1200" dirty="0">
                <a:solidFill>
                  <a:srgbClr val="A020F0"/>
                </a:solidFill>
                <a:latin typeface="Courier New" panose="02070309020205020404" pitchFamily="49" charset="0"/>
              </a:rPr>
              <a:t>'A[c]'</a:t>
            </a:r>
            <a:r>
              <a:rPr lang="fr-LU" sz="1200" dirty="0">
                <a:solidFill>
                  <a:srgbClr val="000000"/>
                </a:solidFill>
                <a:latin typeface="Courier New" panose="02070309020205020404" pitchFamily="49" charset="0"/>
              </a:rPr>
              <a:t>, 0, </a:t>
            </a:r>
            <a:r>
              <a:rPr lang="fr-LU" sz="1200" dirty="0" err="1">
                <a:solidFill>
                  <a:srgbClr val="000000"/>
                </a:solidFill>
                <a:latin typeface="Courier New" panose="02070309020205020404" pitchFamily="49" charset="0"/>
              </a:rPr>
              <a:t>solution.x</a:t>
            </a:r>
            <a:r>
              <a:rPr lang="fr-LU" sz="1200" dirty="0">
                <a:solidFill>
                  <a:srgbClr val="000000"/>
                </a:solidFill>
                <a:latin typeface="Courier New" panose="02070309020205020404" pitchFamily="49" charset="0"/>
              </a:rPr>
              <a:t>)</a:t>
            </a:r>
          </a:p>
          <a:p>
            <a:endParaRPr lang="fr-LU" sz="1400" dirty="0"/>
          </a:p>
          <a:p>
            <a:pPr marL="0" indent="0">
              <a:buNone/>
            </a:pPr>
            <a:endParaRPr lang="fr-LU" sz="1400" dirty="0"/>
          </a:p>
        </p:txBody>
      </p:sp>
      <p:pic>
        <p:nvPicPr>
          <p:cNvPr id="4" name="Picture 3"/>
          <p:cNvPicPr>
            <a:picLocks noChangeAspect="1"/>
          </p:cNvPicPr>
          <p:nvPr/>
        </p:nvPicPr>
        <p:blipFill rotWithShape="1">
          <a:blip r:embed="rId2"/>
          <a:srcRect l="12206" t="82703" r="80000" b="4174"/>
          <a:stretch/>
        </p:blipFill>
        <p:spPr>
          <a:xfrm>
            <a:off x="496800" y="2331526"/>
            <a:ext cx="2742075" cy="129844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1683" t="4983" r="21276" b="4612"/>
          <a:stretch/>
        </p:blipFill>
        <p:spPr>
          <a:xfrm>
            <a:off x="6325788" y="2481230"/>
            <a:ext cx="2307099" cy="4012703"/>
          </a:xfrm>
          <a:prstGeom prst="rect">
            <a:avLst/>
          </a:prstGeom>
        </p:spPr>
      </p:pic>
      <p:pic>
        <p:nvPicPr>
          <p:cNvPr id="7" name="Picture 6"/>
          <p:cNvPicPr>
            <a:picLocks noChangeAspect="1"/>
          </p:cNvPicPr>
          <p:nvPr/>
        </p:nvPicPr>
        <p:blipFill rotWithShape="1">
          <a:blip r:embed="rId4"/>
          <a:srcRect l="12239" t="79131" r="78529" b="7470"/>
          <a:stretch/>
        </p:blipFill>
        <p:spPr>
          <a:xfrm>
            <a:off x="498244" y="5516523"/>
            <a:ext cx="2913093" cy="1189077"/>
          </a:xfrm>
          <a:prstGeom prst="rect">
            <a:avLst/>
          </a:prstGeom>
        </p:spPr>
      </p:pic>
      <p:sp>
        <p:nvSpPr>
          <p:cNvPr id="33" name="Rectangle 32"/>
          <p:cNvSpPr/>
          <p:nvPr/>
        </p:nvSpPr>
        <p:spPr>
          <a:xfrm>
            <a:off x="451975" y="3287340"/>
            <a:ext cx="2768970" cy="175771"/>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Tree>
    <p:extLst>
      <p:ext uri="{BB962C8B-B14F-4D97-AF65-F5344CB8AC3E}">
        <p14:creationId xmlns:p14="http://schemas.microsoft.com/office/powerpoint/2010/main" val="2229291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235" t="75263" r="79241" b="5088"/>
          <a:stretch/>
        </p:blipFill>
        <p:spPr>
          <a:xfrm>
            <a:off x="496887" y="3565770"/>
            <a:ext cx="3791650" cy="2457949"/>
          </a:xfrm>
          <a:prstGeom prst="rect">
            <a:avLst/>
          </a:prstGeom>
        </p:spPr>
      </p:pic>
      <p:sp>
        <p:nvSpPr>
          <p:cNvPr id="2" name="Title 1"/>
          <p:cNvSpPr>
            <a:spLocks noGrp="1"/>
          </p:cNvSpPr>
          <p:nvPr>
            <p:ph type="title"/>
          </p:nvPr>
        </p:nvSpPr>
        <p:spPr/>
        <p:txBody>
          <a:bodyPr/>
          <a:lstStyle/>
          <a:p>
            <a:r>
              <a:rPr lang="en-US" dirty="0"/>
              <a:t>Flux variability analysis (FVA)</a:t>
            </a:r>
            <a:endParaRPr lang="fr-LU" dirty="0"/>
          </a:p>
        </p:txBody>
      </p:sp>
      <p:sp>
        <p:nvSpPr>
          <p:cNvPr id="3" name="Text Placeholder 2"/>
          <p:cNvSpPr>
            <a:spLocks noGrp="1"/>
          </p:cNvSpPr>
          <p:nvPr>
            <p:ph type="body" sz="quarter" idx="13"/>
          </p:nvPr>
        </p:nvSpPr>
        <p:spPr/>
        <p:txBody>
          <a:bodyPr/>
          <a:lstStyle/>
          <a:p>
            <a:pPr marL="0" indent="0">
              <a:buNone/>
            </a:pPr>
            <a:r>
              <a:rPr lang="en-US" sz="1400" b="1" dirty="0">
                <a:solidFill>
                  <a:srgbClr val="000000"/>
                </a:solidFill>
              </a:rPr>
              <a:t>FVA</a:t>
            </a:r>
            <a:r>
              <a:rPr lang="en-US" sz="1400" dirty="0">
                <a:solidFill>
                  <a:srgbClr val="000000"/>
                </a:solidFill>
              </a:rPr>
              <a:t> allows the calculation of the full range of numerical values for each reaction flux in the network.</a:t>
            </a:r>
          </a:p>
          <a:p>
            <a:pPr marL="0" indent="0">
              <a:buNone/>
            </a:pPr>
            <a:r>
              <a:rPr lang="en-US" sz="1400" dirty="0">
                <a:solidFill>
                  <a:srgbClr val="000000"/>
                </a:solidFill>
              </a:rPr>
              <a:t>It is useful to determine the flux ranges corresponding to the optimal solution obtained through FBA.</a:t>
            </a:r>
            <a:endParaRPr lang="en-US" sz="1200" dirty="0">
              <a:solidFill>
                <a:srgbClr val="000000"/>
              </a:solidFill>
            </a:endParaRPr>
          </a:p>
          <a:p>
            <a:pPr marL="0" indent="0">
              <a:buNone/>
            </a:pPr>
            <a:endParaRPr lang="en-US" sz="1200" dirty="0">
              <a:solidFill>
                <a:srgbClr val="000000"/>
              </a:solidFill>
              <a:latin typeface="Courier New" panose="02070309020205020404" pitchFamily="49" charset="0"/>
            </a:endParaRPr>
          </a:p>
          <a:p>
            <a:pPr marL="0" indent="0">
              <a:buNone/>
            </a:pPr>
            <a:r>
              <a:rPr lang="en-US" sz="1200" dirty="0">
                <a:solidFill>
                  <a:srgbClr val="000000"/>
                </a:solidFill>
                <a:latin typeface="Courier New" panose="02070309020205020404" pitchFamily="49" charset="0"/>
              </a:rPr>
              <a:t>model = </a:t>
            </a:r>
            <a:r>
              <a:rPr lang="en-US" sz="1200" dirty="0" err="1">
                <a:solidFill>
                  <a:srgbClr val="000000"/>
                </a:solidFill>
                <a:latin typeface="Courier New" panose="02070309020205020404" pitchFamily="49" charset="0"/>
              </a:rPr>
              <a:t>changeObjective</a:t>
            </a:r>
            <a:r>
              <a:rPr lang="en-US" sz="1200" dirty="0">
                <a:solidFill>
                  <a:srgbClr val="000000"/>
                </a:solidFill>
                <a:latin typeface="Courier New" panose="02070309020205020404" pitchFamily="49" charset="0"/>
              </a:rPr>
              <a:t>(model,</a:t>
            </a:r>
            <a:r>
              <a:rPr lang="en-US" sz="1200" dirty="0">
                <a:solidFill>
                  <a:srgbClr val="A020F0"/>
                </a:solidFill>
                <a:latin typeface="Courier New" panose="02070309020205020404" pitchFamily="49" charset="0"/>
              </a:rPr>
              <a:t>'v6'</a:t>
            </a:r>
            <a:r>
              <a:rPr lang="en-US" sz="1200" dirty="0">
                <a:solidFill>
                  <a:srgbClr val="000000"/>
                </a:solidFill>
                <a:latin typeface="Courier New" panose="02070309020205020404" pitchFamily="49" charset="0"/>
              </a:rPr>
              <a:t>,0); </a:t>
            </a:r>
            <a:r>
              <a:rPr lang="en-US" sz="1200" dirty="0">
                <a:solidFill>
                  <a:srgbClr val="228B22"/>
                </a:solidFill>
                <a:latin typeface="Courier New" panose="02070309020205020404" pitchFamily="49" charset="0"/>
              </a:rPr>
              <a:t>%Remove the objective function to see how the fluxes vary in the model. Do not remove it for the exercises!</a:t>
            </a:r>
          </a:p>
          <a:p>
            <a:pPr marL="0" indent="0">
              <a:buNone/>
            </a:pPr>
            <a:r>
              <a:rPr lang="en-US" sz="1200" dirty="0" err="1">
                <a:solidFill>
                  <a:srgbClr val="000000"/>
                </a:solidFill>
                <a:latin typeface="Courier New" panose="02070309020205020404" pitchFamily="49" charset="0"/>
              </a:rPr>
              <a:t>disp</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'Flux Variability Analysis (FVA) with v1=1'</a:t>
            </a:r>
            <a:r>
              <a:rPr lang="en-US" sz="1200" dirty="0">
                <a:solidFill>
                  <a:srgbClr val="000000"/>
                </a:solidFill>
                <a:latin typeface="Courier New" panose="02070309020205020404" pitchFamily="49" charset="0"/>
              </a:rPr>
              <a:t>)</a:t>
            </a:r>
          </a:p>
          <a:p>
            <a:pPr marL="0" indent="0">
              <a:buNone/>
            </a:pP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minFlux,maxFlux</a:t>
            </a:r>
            <a:r>
              <a:rPr lang="fr-LU" sz="1200" dirty="0">
                <a:solidFill>
                  <a:srgbClr val="000000"/>
                </a:solidFill>
                <a:latin typeface="Courier New" panose="02070309020205020404" pitchFamily="49" charset="0"/>
              </a:rPr>
              <a:t>] = </a:t>
            </a:r>
            <a:r>
              <a:rPr lang="fr-LU" sz="1200" dirty="0" err="1">
                <a:solidFill>
                  <a:srgbClr val="000000"/>
                </a:solidFill>
                <a:latin typeface="Courier New" panose="02070309020205020404" pitchFamily="49" charset="0"/>
              </a:rPr>
              <a:t>fluxVariability</a:t>
            </a:r>
            <a:r>
              <a:rPr lang="fr-LU" sz="1200" dirty="0">
                <a:solidFill>
                  <a:srgbClr val="000000"/>
                </a:solidFill>
                <a:latin typeface="Courier New" panose="02070309020205020404" pitchFamily="49" charset="0"/>
              </a:rPr>
              <a:t>(model,100);</a:t>
            </a:r>
          </a:p>
          <a:p>
            <a:pPr marL="0" indent="0">
              <a:buNone/>
            </a:pP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model.rxns</a:t>
            </a:r>
            <a:r>
              <a:rPr lang="fr-LU" sz="1200" dirty="0">
                <a:solidFill>
                  <a:srgbClr val="000000"/>
                </a:solidFill>
                <a:latin typeface="Courier New" panose="02070309020205020404" pitchFamily="49" charset="0"/>
              </a:rPr>
              <a:t> num2cell(</a:t>
            </a:r>
            <a:r>
              <a:rPr lang="fr-LU" sz="1200" dirty="0" err="1">
                <a:solidFill>
                  <a:srgbClr val="000000"/>
                </a:solidFill>
                <a:latin typeface="Courier New" panose="02070309020205020404" pitchFamily="49" charset="0"/>
              </a:rPr>
              <a:t>minFlux</a:t>
            </a:r>
            <a:r>
              <a:rPr lang="fr-LU" sz="1200" dirty="0">
                <a:solidFill>
                  <a:srgbClr val="000000"/>
                </a:solidFill>
                <a:latin typeface="Courier New" panose="02070309020205020404" pitchFamily="49" charset="0"/>
              </a:rPr>
              <a:t>) num2cell(</a:t>
            </a:r>
            <a:r>
              <a:rPr lang="fr-LU" sz="1200" dirty="0" err="1">
                <a:solidFill>
                  <a:srgbClr val="000000"/>
                </a:solidFill>
                <a:latin typeface="Courier New" panose="02070309020205020404" pitchFamily="49" charset="0"/>
              </a:rPr>
              <a:t>maxFlux</a:t>
            </a:r>
            <a:r>
              <a:rPr lang="fr-LU" sz="1200" dirty="0">
                <a:solidFill>
                  <a:srgbClr val="000000"/>
                </a:solidFill>
                <a:latin typeface="Courier New" panose="02070309020205020404" pitchFamily="49" charset="0"/>
              </a:rPr>
              <a:t>)]</a:t>
            </a:r>
          </a:p>
          <a:p>
            <a:endParaRPr lang="fr-LU" dirty="0"/>
          </a:p>
        </p:txBody>
      </p:sp>
      <p:sp>
        <p:nvSpPr>
          <p:cNvPr id="5" name="TextBox 4"/>
          <p:cNvSpPr txBox="1"/>
          <p:nvPr/>
        </p:nvSpPr>
        <p:spPr>
          <a:xfrm>
            <a:off x="5636808" y="3910716"/>
            <a:ext cx="620110" cy="369332"/>
          </a:xfrm>
          <a:prstGeom prst="rect">
            <a:avLst/>
          </a:prstGeom>
          <a:noFill/>
          <a:ln>
            <a:solidFill>
              <a:schemeClr val="tx1"/>
            </a:solidFill>
          </a:ln>
        </p:spPr>
        <p:txBody>
          <a:bodyPr wrap="square" rtlCol="0">
            <a:spAutoFit/>
          </a:bodyPr>
          <a:lstStyle/>
          <a:p>
            <a:pPr algn="ctr"/>
            <a:r>
              <a:rPr lang="en-US" dirty="0"/>
              <a:t>A</a:t>
            </a:r>
            <a:endParaRPr lang="fr-LU" dirty="0"/>
          </a:p>
        </p:txBody>
      </p:sp>
      <p:sp>
        <p:nvSpPr>
          <p:cNvPr id="6" name="TextBox 5"/>
          <p:cNvSpPr txBox="1"/>
          <p:nvPr/>
        </p:nvSpPr>
        <p:spPr>
          <a:xfrm>
            <a:off x="7470944" y="4806521"/>
            <a:ext cx="620110" cy="369332"/>
          </a:xfrm>
          <a:prstGeom prst="rect">
            <a:avLst/>
          </a:prstGeom>
          <a:noFill/>
          <a:ln>
            <a:solidFill>
              <a:schemeClr val="tx1"/>
            </a:solidFill>
          </a:ln>
        </p:spPr>
        <p:txBody>
          <a:bodyPr wrap="square" rtlCol="0">
            <a:spAutoFit/>
          </a:bodyPr>
          <a:lstStyle/>
          <a:p>
            <a:pPr algn="ctr"/>
            <a:r>
              <a:rPr lang="en-US" dirty="0"/>
              <a:t>D</a:t>
            </a:r>
            <a:endParaRPr lang="fr-LU" dirty="0"/>
          </a:p>
        </p:txBody>
      </p:sp>
      <p:sp>
        <p:nvSpPr>
          <p:cNvPr id="7" name="TextBox 6"/>
          <p:cNvSpPr txBox="1"/>
          <p:nvPr/>
        </p:nvSpPr>
        <p:spPr>
          <a:xfrm>
            <a:off x="6256918" y="4806521"/>
            <a:ext cx="620110" cy="369332"/>
          </a:xfrm>
          <a:prstGeom prst="rect">
            <a:avLst/>
          </a:prstGeom>
          <a:noFill/>
          <a:ln>
            <a:solidFill>
              <a:schemeClr val="tx1"/>
            </a:solidFill>
          </a:ln>
        </p:spPr>
        <p:txBody>
          <a:bodyPr wrap="square" rtlCol="0">
            <a:spAutoFit/>
          </a:bodyPr>
          <a:lstStyle/>
          <a:p>
            <a:pPr algn="ctr"/>
            <a:r>
              <a:rPr lang="en-US" dirty="0"/>
              <a:t>C</a:t>
            </a:r>
            <a:endParaRPr lang="fr-LU" dirty="0"/>
          </a:p>
        </p:txBody>
      </p:sp>
      <p:cxnSp>
        <p:nvCxnSpPr>
          <p:cNvPr id="8" name="Straight Arrow Connector 7"/>
          <p:cNvCxnSpPr>
            <a:endCxn id="5" idx="0"/>
          </p:cNvCxnSpPr>
          <p:nvPr/>
        </p:nvCxnSpPr>
        <p:spPr>
          <a:xfrm>
            <a:off x="5946863" y="3199063"/>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8" idx="2"/>
            <a:endCxn id="6" idx="0"/>
          </p:cNvCxnSpPr>
          <p:nvPr/>
        </p:nvCxnSpPr>
        <p:spPr>
          <a:xfrm>
            <a:off x="7103002" y="4285770"/>
            <a:ext cx="677997"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8" idx="2"/>
            <a:endCxn id="7" idx="0"/>
          </p:cNvCxnSpPr>
          <p:nvPr/>
        </p:nvCxnSpPr>
        <p:spPr>
          <a:xfrm flipH="1">
            <a:off x="6566973" y="4285770"/>
            <a:ext cx="536029"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7" idx="0"/>
          </p:cNvCxnSpPr>
          <p:nvPr/>
        </p:nvCxnSpPr>
        <p:spPr>
          <a:xfrm>
            <a:off x="5946863" y="4280048"/>
            <a:ext cx="620110" cy="526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p:cNvCxnSpPr>
          <p:nvPr/>
        </p:nvCxnSpPr>
        <p:spPr>
          <a:xfrm>
            <a:off x="6566973" y="5175853"/>
            <a:ext cx="0" cy="72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5975699" y="3422111"/>
            <a:ext cx="536029" cy="276999"/>
          </a:xfrm>
          <a:prstGeom prst="rect">
            <a:avLst/>
          </a:prstGeom>
          <a:noFill/>
          <a:ln w="28575">
            <a:solidFill>
              <a:srgbClr val="FF0000"/>
            </a:solidFill>
            <a:prstDash val="sysDot"/>
          </a:ln>
        </p:spPr>
        <p:txBody>
          <a:bodyPr wrap="square" rtlCol="0">
            <a:spAutoFit/>
          </a:bodyPr>
          <a:lstStyle/>
          <a:p>
            <a:r>
              <a:rPr lang="en-US" sz="1200" b="1" dirty="0"/>
              <a:t>v1=1</a:t>
            </a:r>
            <a:endParaRPr lang="fr-LU" sz="1200" b="1" dirty="0"/>
          </a:p>
        </p:txBody>
      </p:sp>
      <p:sp>
        <p:nvSpPr>
          <p:cNvPr id="14" name="TextBox 13"/>
          <p:cNvSpPr txBox="1"/>
          <p:nvPr/>
        </p:nvSpPr>
        <p:spPr>
          <a:xfrm>
            <a:off x="7130066" y="3427270"/>
            <a:ext cx="536029" cy="276999"/>
          </a:xfrm>
          <a:prstGeom prst="rect">
            <a:avLst/>
          </a:prstGeom>
          <a:noFill/>
          <a:ln w="28575">
            <a:solidFill>
              <a:srgbClr val="FF0000"/>
            </a:solidFill>
            <a:prstDash val="sysDot"/>
          </a:ln>
        </p:spPr>
        <p:txBody>
          <a:bodyPr wrap="square" rtlCol="0">
            <a:spAutoFit/>
          </a:bodyPr>
          <a:lstStyle/>
          <a:p>
            <a:r>
              <a:rPr lang="en-US" sz="1200" b="1" dirty="0"/>
              <a:t>v2=1</a:t>
            </a:r>
            <a:endParaRPr lang="fr-LU" sz="1200" b="1" dirty="0"/>
          </a:p>
        </p:txBody>
      </p:sp>
      <p:sp>
        <p:nvSpPr>
          <p:cNvPr id="15" name="TextBox 14"/>
          <p:cNvSpPr txBox="1"/>
          <p:nvPr/>
        </p:nvSpPr>
        <p:spPr>
          <a:xfrm>
            <a:off x="6687946" y="4540890"/>
            <a:ext cx="914194" cy="276999"/>
          </a:xfrm>
          <a:prstGeom prst="rect">
            <a:avLst/>
          </a:prstGeom>
          <a:noFill/>
        </p:spPr>
        <p:txBody>
          <a:bodyPr wrap="square" rtlCol="0">
            <a:spAutoFit/>
          </a:bodyPr>
          <a:lstStyle/>
          <a:p>
            <a:r>
              <a:rPr lang="en-US" sz="1200" dirty="0"/>
              <a:t>v4=[0-1]</a:t>
            </a:r>
            <a:endParaRPr lang="fr-LU" sz="1200" dirty="0"/>
          </a:p>
        </p:txBody>
      </p:sp>
      <p:sp>
        <p:nvSpPr>
          <p:cNvPr id="16" name="TextBox 15"/>
          <p:cNvSpPr txBox="1"/>
          <p:nvPr/>
        </p:nvSpPr>
        <p:spPr>
          <a:xfrm>
            <a:off x="5717109" y="4417482"/>
            <a:ext cx="536029" cy="276999"/>
          </a:xfrm>
          <a:prstGeom prst="rect">
            <a:avLst/>
          </a:prstGeom>
          <a:noFill/>
        </p:spPr>
        <p:txBody>
          <a:bodyPr wrap="square" rtlCol="0">
            <a:spAutoFit/>
          </a:bodyPr>
          <a:lstStyle/>
          <a:p>
            <a:r>
              <a:rPr lang="en-US" sz="1200" b="1" dirty="0"/>
              <a:t>v3=1</a:t>
            </a:r>
            <a:endParaRPr lang="fr-LU" sz="1200" b="1" dirty="0"/>
          </a:p>
        </p:txBody>
      </p:sp>
      <p:sp>
        <p:nvSpPr>
          <p:cNvPr id="17" name="TextBox 16"/>
          <p:cNvSpPr txBox="1"/>
          <p:nvPr/>
        </p:nvSpPr>
        <p:spPr>
          <a:xfrm>
            <a:off x="7505061" y="4406198"/>
            <a:ext cx="861931" cy="276999"/>
          </a:xfrm>
          <a:prstGeom prst="rect">
            <a:avLst/>
          </a:prstGeom>
          <a:noFill/>
        </p:spPr>
        <p:txBody>
          <a:bodyPr wrap="square" rtlCol="0">
            <a:spAutoFit/>
          </a:bodyPr>
          <a:lstStyle/>
          <a:p>
            <a:r>
              <a:rPr lang="en-US" sz="1200" dirty="0"/>
              <a:t>v5=[0-1]</a:t>
            </a:r>
            <a:endParaRPr lang="fr-LU" sz="1200" dirty="0"/>
          </a:p>
        </p:txBody>
      </p:sp>
      <p:sp>
        <p:nvSpPr>
          <p:cNvPr id="18" name="TextBox 17"/>
          <p:cNvSpPr txBox="1"/>
          <p:nvPr/>
        </p:nvSpPr>
        <p:spPr>
          <a:xfrm>
            <a:off x="6792947" y="3916438"/>
            <a:ext cx="620110" cy="369332"/>
          </a:xfrm>
          <a:prstGeom prst="rect">
            <a:avLst/>
          </a:prstGeom>
          <a:noFill/>
          <a:ln>
            <a:solidFill>
              <a:schemeClr val="tx1"/>
            </a:solidFill>
          </a:ln>
        </p:spPr>
        <p:txBody>
          <a:bodyPr wrap="square" rtlCol="0">
            <a:spAutoFit/>
          </a:bodyPr>
          <a:lstStyle/>
          <a:p>
            <a:pPr algn="ctr"/>
            <a:r>
              <a:rPr lang="en-US" dirty="0"/>
              <a:t>B</a:t>
            </a:r>
            <a:endParaRPr lang="fr-LU" dirty="0"/>
          </a:p>
        </p:txBody>
      </p:sp>
      <p:cxnSp>
        <p:nvCxnSpPr>
          <p:cNvPr id="19" name="Straight Arrow Connector 18"/>
          <p:cNvCxnSpPr>
            <a:endCxn id="18" idx="0"/>
          </p:cNvCxnSpPr>
          <p:nvPr/>
        </p:nvCxnSpPr>
        <p:spPr>
          <a:xfrm>
            <a:off x="7103002" y="3204785"/>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566973" y="5387459"/>
            <a:ext cx="846084" cy="276999"/>
          </a:xfrm>
          <a:prstGeom prst="rect">
            <a:avLst/>
          </a:prstGeom>
          <a:noFill/>
        </p:spPr>
        <p:txBody>
          <a:bodyPr wrap="square" rtlCol="0">
            <a:spAutoFit/>
          </a:bodyPr>
          <a:lstStyle/>
          <a:p>
            <a:r>
              <a:rPr lang="en-US" sz="1200" dirty="0"/>
              <a:t>v6=[1-2]</a:t>
            </a:r>
            <a:endParaRPr lang="fr-LU" sz="1200" dirty="0"/>
          </a:p>
        </p:txBody>
      </p:sp>
      <p:sp>
        <p:nvSpPr>
          <p:cNvPr id="21" name="TextBox 20"/>
          <p:cNvSpPr txBox="1"/>
          <p:nvPr/>
        </p:nvSpPr>
        <p:spPr>
          <a:xfrm>
            <a:off x="7780998" y="5387458"/>
            <a:ext cx="761423" cy="276999"/>
          </a:xfrm>
          <a:prstGeom prst="rect">
            <a:avLst/>
          </a:prstGeom>
          <a:noFill/>
        </p:spPr>
        <p:txBody>
          <a:bodyPr wrap="square" rtlCol="0">
            <a:spAutoFit/>
          </a:bodyPr>
          <a:lstStyle/>
          <a:p>
            <a:r>
              <a:rPr lang="en-US" sz="1200" dirty="0"/>
              <a:t>v7=[0-1]</a:t>
            </a:r>
            <a:endParaRPr lang="fr-LU" sz="1200" dirty="0"/>
          </a:p>
        </p:txBody>
      </p:sp>
      <p:cxnSp>
        <p:nvCxnSpPr>
          <p:cNvPr id="22" name="Straight Arrow Connector 21"/>
          <p:cNvCxnSpPr>
            <a:stCxn id="6" idx="2"/>
          </p:cNvCxnSpPr>
          <p:nvPr/>
        </p:nvCxnSpPr>
        <p:spPr>
          <a:xfrm>
            <a:off x="7780999" y="5175853"/>
            <a:ext cx="0" cy="72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14204" y="5112031"/>
            <a:ext cx="1796649" cy="828000"/>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24" name="TextBox 23"/>
          <p:cNvSpPr txBox="1"/>
          <p:nvPr/>
        </p:nvSpPr>
        <p:spPr>
          <a:xfrm>
            <a:off x="2582313" y="5351187"/>
            <a:ext cx="1768821" cy="307777"/>
          </a:xfrm>
          <a:prstGeom prst="rect">
            <a:avLst/>
          </a:prstGeom>
          <a:noFill/>
        </p:spPr>
        <p:txBody>
          <a:bodyPr wrap="square" rtlCol="0">
            <a:spAutoFit/>
          </a:bodyPr>
          <a:lstStyle/>
          <a:p>
            <a:r>
              <a:rPr lang="en-US" sz="1400" dirty="0">
                <a:solidFill>
                  <a:srgbClr val="FF0000"/>
                </a:solidFill>
              </a:rPr>
              <a:t>Variable fluxes</a:t>
            </a:r>
            <a:endParaRPr lang="fr-LU" sz="1400" dirty="0">
              <a:solidFill>
                <a:srgbClr val="FF0000"/>
              </a:solidFill>
            </a:endParaRPr>
          </a:p>
        </p:txBody>
      </p:sp>
      <p:sp>
        <p:nvSpPr>
          <p:cNvPr id="26" name="Rectangle 25"/>
          <p:cNvSpPr/>
          <p:nvPr/>
        </p:nvSpPr>
        <p:spPr>
          <a:xfrm>
            <a:off x="414780" y="1380402"/>
            <a:ext cx="7942785" cy="570154"/>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78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Robustness analysis </a:t>
            </a:r>
            <a:endParaRPr lang="fr-LU" dirty="0"/>
          </a:p>
        </p:txBody>
      </p:sp>
      <p:sp>
        <p:nvSpPr>
          <p:cNvPr id="3" name="Text Placeholder 2"/>
          <p:cNvSpPr>
            <a:spLocks noGrp="1"/>
          </p:cNvSpPr>
          <p:nvPr>
            <p:ph type="body" sz="quarter" idx="13"/>
          </p:nvPr>
        </p:nvSpPr>
        <p:spPr/>
        <p:txBody>
          <a:bodyPr/>
          <a:lstStyle/>
          <a:p>
            <a:pPr marL="0" indent="0" algn="just">
              <a:buNone/>
            </a:pPr>
            <a:r>
              <a:rPr lang="en-US" sz="1400" b="1" dirty="0"/>
              <a:t>Robustness analysis </a:t>
            </a:r>
            <a:r>
              <a:rPr lang="en-US" sz="1400" dirty="0"/>
              <a:t>allows the determination of how an objective of interest (e.g. growth rate, lactate production) changes as the flux through a specific reaction of interest varies in magnitude, thus, checking the network robustness with respect to the reaction of interest.</a:t>
            </a:r>
            <a:endParaRPr lang="fr-LU" sz="1400" dirty="0">
              <a:solidFill>
                <a:srgbClr val="000000"/>
              </a:solidFill>
            </a:endParaRPr>
          </a:p>
          <a:p>
            <a:pPr marL="0" indent="0">
              <a:buNone/>
            </a:pPr>
            <a:endParaRPr lang="fr-LU" sz="1200" dirty="0">
              <a:solidFill>
                <a:srgbClr val="000000"/>
              </a:solidFill>
              <a:latin typeface="Courier New" panose="02070309020205020404" pitchFamily="49" charset="0"/>
            </a:endParaRPr>
          </a:p>
          <a:p>
            <a:pPr marL="0" indent="0">
              <a:buNone/>
            </a:pPr>
            <a:r>
              <a:rPr lang="en-US" sz="1200" dirty="0">
                <a:solidFill>
                  <a:srgbClr val="000000"/>
                </a:solidFill>
                <a:latin typeface="Courier New" panose="02070309020205020404" pitchFamily="49" charset="0"/>
              </a:rPr>
              <a:t>model = </a:t>
            </a:r>
            <a:r>
              <a:rPr lang="en-US" sz="1200" dirty="0" err="1">
                <a:solidFill>
                  <a:srgbClr val="000000"/>
                </a:solidFill>
                <a:latin typeface="Courier New" panose="02070309020205020404" pitchFamily="49" charset="0"/>
              </a:rPr>
              <a:t>changeObjective</a:t>
            </a:r>
            <a:r>
              <a:rPr lang="en-US" sz="1200" dirty="0">
                <a:solidFill>
                  <a:srgbClr val="000000"/>
                </a:solidFill>
                <a:latin typeface="Courier New" panose="02070309020205020404" pitchFamily="49" charset="0"/>
              </a:rPr>
              <a:t>(model,</a:t>
            </a:r>
            <a:r>
              <a:rPr lang="fr-LU" sz="1200" dirty="0">
                <a:solidFill>
                  <a:srgbClr val="A020F0"/>
                </a:solidFill>
                <a:latin typeface="Courier New" panose="02070309020205020404" pitchFamily="49" charset="0"/>
              </a:rPr>
              <a:t>'v6'</a:t>
            </a:r>
            <a:r>
              <a:rPr lang="fr-LU" sz="1200" dirty="0">
                <a:latin typeface="Courier New" panose="02070309020205020404" pitchFamily="49" charset="0"/>
              </a:rPr>
              <a:t>,1</a:t>
            </a:r>
            <a:r>
              <a:rPr lang="en-US" sz="1200" dirty="0">
                <a:latin typeface="Courier New" panose="02070309020205020404" pitchFamily="49" charset="0"/>
              </a:rPr>
              <a:t>);</a:t>
            </a:r>
            <a:endParaRPr lang="fr-LU" sz="1200" dirty="0">
              <a:latin typeface="Courier New" panose="02070309020205020404" pitchFamily="49" charset="0"/>
            </a:endParaRPr>
          </a:p>
          <a:p>
            <a:pPr marL="0" indent="0">
              <a:buNone/>
            </a:pPr>
            <a:r>
              <a:rPr lang="fr-LU" sz="1200" dirty="0">
                <a:solidFill>
                  <a:srgbClr val="000000"/>
                </a:solidFill>
                <a:latin typeface="Courier New" panose="02070309020205020404" pitchFamily="49" charset="0"/>
              </a:rPr>
              <a:t>figure</a:t>
            </a:r>
          </a:p>
          <a:p>
            <a:pPr marL="0" indent="0">
              <a:buNone/>
            </a:pPr>
            <a:r>
              <a:rPr lang="fr-LU" sz="1200" dirty="0" err="1">
                <a:solidFill>
                  <a:srgbClr val="000000"/>
                </a:solidFill>
                <a:latin typeface="Courier New" panose="02070309020205020404" pitchFamily="49" charset="0"/>
              </a:rPr>
              <a:t>subplot</a:t>
            </a:r>
            <a:r>
              <a:rPr lang="fr-LU" sz="1200" dirty="0">
                <a:solidFill>
                  <a:srgbClr val="000000"/>
                </a:solidFill>
                <a:latin typeface="Courier New" panose="02070309020205020404" pitchFamily="49" charset="0"/>
              </a:rPr>
              <a:t>(1,2,1)</a:t>
            </a:r>
          </a:p>
          <a:p>
            <a:pPr marL="0" indent="0">
              <a:buNone/>
            </a:pPr>
            <a:r>
              <a:rPr lang="fr-LU" sz="1200" dirty="0" err="1">
                <a:solidFill>
                  <a:srgbClr val="000000"/>
                </a:solidFill>
                <a:latin typeface="Courier New" panose="02070309020205020404" pitchFamily="49" charset="0"/>
              </a:rPr>
              <a:t>robustnessAnalysis</a:t>
            </a:r>
            <a:r>
              <a:rPr lang="fr-LU" sz="1200" dirty="0">
                <a:solidFill>
                  <a:srgbClr val="000000"/>
                </a:solidFill>
                <a:latin typeface="Courier New" panose="02070309020205020404" pitchFamily="49" charset="0"/>
              </a:rPr>
              <a:t>(model,{</a:t>
            </a:r>
            <a:r>
              <a:rPr lang="fr-LU" sz="1200" dirty="0">
                <a:solidFill>
                  <a:srgbClr val="A020F0"/>
                </a:solidFill>
                <a:latin typeface="Courier New" panose="02070309020205020404" pitchFamily="49" charset="0"/>
              </a:rPr>
              <a:t>'v4'</a:t>
            </a:r>
            <a:r>
              <a:rPr lang="fr-LU" sz="1200" dirty="0">
                <a:solidFill>
                  <a:srgbClr val="000000"/>
                </a:solidFill>
                <a:latin typeface="Courier New" panose="02070309020205020404" pitchFamily="49" charset="0"/>
              </a:rPr>
              <a:t>},10)</a:t>
            </a:r>
          </a:p>
          <a:p>
            <a:pPr marL="0" indent="0">
              <a:buNone/>
            </a:pPr>
            <a:r>
              <a:rPr lang="fr-LU" sz="1200" dirty="0" err="1">
                <a:solidFill>
                  <a:srgbClr val="000000"/>
                </a:solidFill>
                <a:latin typeface="Courier New" panose="02070309020205020404" pitchFamily="49" charset="0"/>
              </a:rPr>
              <a:t>subplot</a:t>
            </a:r>
            <a:r>
              <a:rPr lang="fr-LU" sz="1200" dirty="0">
                <a:solidFill>
                  <a:srgbClr val="000000"/>
                </a:solidFill>
                <a:latin typeface="Courier New" panose="02070309020205020404" pitchFamily="49" charset="0"/>
              </a:rPr>
              <a:t>(1,2,2)</a:t>
            </a:r>
          </a:p>
          <a:p>
            <a:pPr marL="0" indent="0">
              <a:buNone/>
            </a:pPr>
            <a:r>
              <a:rPr lang="fr-LU" sz="1200" dirty="0" err="1">
                <a:solidFill>
                  <a:srgbClr val="000000"/>
                </a:solidFill>
                <a:latin typeface="Courier New" panose="02070309020205020404" pitchFamily="49" charset="0"/>
              </a:rPr>
              <a:t>robustnessAnalysis</a:t>
            </a:r>
            <a:r>
              <a:rPr lang="fr-LU" sz="1200" dirty="0">
                <a:solidFill>
                  <a:srgbClr val="000000"/>
                </a:solidFill>
                <a:latin typeface="Courier New" panose="02070309020205020404" pitchFamily="49" charset="0"/>
              </a:rPr>
              <a:t>(model,{</a:t>
            </a:r>
            <a:r>
              <a:rPr lang="fr-LU" sz="1200" dirty="0">
                <a:solidFill>
                  <a:srgbClr val="A020F0"/>
                </a:solidFill>
                <a:latin typeface="Courier New" panose="02070309020205020404" pitchFamily="49" charset="0"/>
              </a:rPr>
              <a:t>'v7'</a:t>
            </a:r>
            <a:r>
              <a:rPr lang="fr-LU" sz="1200" dirty="0">
                <a:solidFill>
                  <a:srgbClr val="000000"/>
                </a:solidFill>
                <a:latin typeface="Courier New" panose="02070309020205020404" pitchFamily="49" charset="0"/>
              </a:rPr>
              <a:t>},10)</a:t>
            </a:r>
          </a:p>
          <a:p>
            <a:endParaRPr lang="fr-LU"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734" t="4932" r="9368" b="951"/>
          <a:stretch/>
        </p:blipFill>
        <p:spPr>
          <a:xfrm>
            <a:off x="414780" y="3942851"/>
            <a:ext cx="6162600" cy="2680447"/>
          </a:xfrm>
          <a:prstGeom prst="rect">
            <a:avLst/>
          </a:prstGeom>
        </p:spPr>
      </p:pic>
      <p:pic>
        <p:nvPicPr>
          <p:cNvPr id="25" name="Picture 24"/>
          <p:cNvPicPr>
            <a:picLocks noChangeAspect="1"/>
          </p:cNvPicPr>
          <p:nvPr/>
        </p:nvPicPr>
        <p:blipFill rotWithShape="1">
          <a:blip r:embed="rId3"/>
          <a:srcRect r="7241"/>
          <a:stretch/>
        </p:blipFill>
        <p:spPr>
          <a:xfrm>
            <a:off x="6275726" y="2141309"/>
            <a:ext cx="2432575" cy="2830606"/>
          </a:xfrm>
          <a:prstGeom prst="rect">
            <a:avLst/>
          </a:prstGeom>
        </p:spPr>
      </p:pic>
      <p:sp>
        <p:nvSpPr>
          <p:cNvPr id="6" name="Rectangle 5"/>
          <p:cNvSpPr/>
          <p:nvPr/>
        </p:nvSpPr>
        <p:spPr>
          <a:xfrm>
            <a:off x="414780" y="1380401"/>
            <a:ext cx="8293521" cy="760907"/>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076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of gene knock outs</a:t>
            </a:r>
          </a:p>
        </p:txBody>
      </p:sp>
      <p:sp>
        <p:nvSpPr>
          <p:cNvPr id="3" name="Text Placeholder 2"/>
          <p:cNvSpPr>
            <a:spLocks noGrp="1"/>
          </p:cNvSpPr>
          <p:nvPr>
            <p:ph type="body" sz="quarter" idx="13"/>
          </p:nvPr>
        </p:nvSpPr>
        <p:spPr/>
        <p:txBody>
          <a:bodyPr/>
          <a:lstStyle/>
          <a:p>
            <a:pPr algn="just">
              <a:lnSpc>
                <a:spcPct val="150000"/>
              </a:lnSpc>
            </a:pPr>
            <a:r>
              <a:rPr lang="en-US" sz="1600" dirty="0"/>
              <a:t>Easily simulated with </a:t>
            </a:r>
            <a:r>
              <a:rPr lang="en-US" sz="1600" i="1" dirty="0"/>
              <a:t>in </a:t>
            </a:r>
            <a:r>
              <a:rPr lang="en-US" sz="1600" i="1" dirty="0" err="1"/>
              <a:t>silico</a:t>
            </a:r>
            <a:r>
              <a:rPr lang="en-US" sz="1600" i="1" dirty="0"/>
              <a:t> </a:t>
            </a:r>
            <a:r>
              <a:rPr lang="en-US" sz="1600" dirty="0"/>
              <a:t>models</a:t>
            </a:r>
          </a:p>
          <a:p>
            <a:pPr algn="just">
              <a:lnSpc>
                <a:spcPct val="150000"/>
              </a:lnSpc>
            </a:pPr>
            <a:r>
              <a:rPr lang="en-US" sz="1600" dirty="0"/>
              <a:t>Dependent on the proper setup of the gene-reaction matrix and the </a:t>
            </a:r>
            <a:r>
              <a:rPr lang="en-US" sz="1600" dirty="0" err="1"/>
              <a:t>boolean</a:t>
            </a:r>
            <a:r>
              <a:rPr lang="en-US" sz="1600" dirty="0"/>
              <a:t> rules</a:t>
            </a:r>
          </a:p>
          <a:p>
            <a:pPr algn="just">
              <a:lnSpc>
                <a:spcPct val="150000"/>
              </a:lnSpc>
            </a:pPr>
            <a:r>
              <a:rPr lang="en-US" sz="1600" dirty="0"/>
              <a:t>Affected reactions by a gene deletion have bounds set to 0 → not functional</a:t>
            </a:r>
          </a:p>
          <a:p>
            <a:pPr algn="just">
              <a:lnSpc>
                <a:spcPct val="150000"/>
              </a:lnSpc>
            </a:pPr>
            <a:r>
              <a:rPr lang="en-US" sz="1600" dirty="0"/>
              <a:t>Single gene deletions or double gene deletions</a:t>
            </a:r>
          </a:p>
          <a:p>
            <a:pPr lvl="1" algn="just">
              <a:lnSpc>
                <a:spcPct val="150000"/>
              </a:lnSpc>
            </a:pPr>
            <a:r>
              <a:rPr lang="en-US" sz="1400" dirty="0"/>
              <a:t>Unchanged maximal growth</a:t>
            </a:r>
          </a:p>
          <a:p>
            <a:pPr lvl="1" algn="just">
              <a:lnSpc>
                <a:spcPct val="150000"/>
              </a:lnSpc>
            </a:pPr>
            <a:r>
              <a:rPr lang="en-US" sz="1400" dirty="0"/>
              <a:t>Reduced maximal growth</a:t>
            </a:r>
          </a:p>
          <a:p>
            <a:pPr lvl="1" algn="just">
              <a:lnSpc>
                <a:spcPct val="150000"/>
              </a:lnSpc>
            </a:pPr>
            <a:r>
              <a:rPr lang="en-US" sz="1400" dirty="0"/>
              <a:t>No growth (lethal)</a:t>
            </a:r>
          </a:p>
          <a:p>
            <a:pPr lvl="1" algn="just">
              <a:lnSpc>
                <a:spcPct val="150000"/>
              </a:lnSpc>
            </a:pPr>
            <a:endParaRPr lang="en-US" sz="1400" dirty="0"/>
          </a:p>
          <a:p>
            <a:pPr marL="0" indent="0" algn="just">
              <a:buNone/>
            </a:pPr>
            <a:r>
              <a:rPr lang="en-US" b="1" dirty="0"/>
              <a:t>Deletion studies can be used to predict gene/reaction essentiality and to prioritize target genes which can be validated experimentally.</a:t>
            </a:r>
          </a:p>
          <a:p>
            <a:pPr marL="0" indent="0" algn="just">
              <a:buNone/>
            </a:pPr>
            <a:r>
              <a:rPr lang="en-US" b="1" dirty="0"/>
              <a:t>Useful for strain design and drug targets prediction.</a:t>
            </a:r>
            <a:endParaRPr lang="fr-LU" b="1" dirty="0">
              <a:solidFill>
                <a:srgbClr val="000000"/>
              </a:solidFill>
            </a:endParaRPr>
          </a:p>
          <a:p>
            <a:pPr>
              <a:lnSpc>
                <a:spcPct val="150000"/>
              </a:lnSpc>
            </a:pPr>
            <a:endParaRPr lang="en-US" sz="1600" dirty="0"/>
          </a:p>
        </p:txBody>
      </p:sp>
    </p:spTree>
    <p:extLst>
      <p:ext uri="{BB962C8B-B14F-4D97-AF65-F5344CB8AC3E}">
        <p14:creationId xmlns:p14="http://schemas.microsoft.com/office/powerpoint/2010/main" val="2523174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662" y="1989056"/>
            <a:ext cx="3903771" cy="3591612"/>
          </a:xfrm>
          <a:prstGeom prst="rect">
            <a:avLst/>
          </a:prstGeom>
        </p:spPr>
      </p:pic>
      <p:sp>
        <p:nvSpPr>
          <p:cNvPr id="2" name="Title 1"/>
          <p:cNvSpPr>
            <a:spLocks noGrp="1"/>
          </p:cNvSpPr>
          <p:nvPr>
            <p:ph type="title"/>
          </p:nvPr>
        </p:nvSpPr>
        <p:spPr/>
        <p:txBody>
          <a:bodyPr/>
          <a:lstStyle/>
          <a:p>
            <a:r>
              <a:rPr lang="en-US" dirty="0"/>
              <a:t>Simulation of gene knock outs</a:t>
            </a:r>
          </a:p>
        </p:txBody>
      </p:sp>
      <p:sp>
        <p:nvSpPr>
          <p:cNvPr id="3" name="Text Placeholder 2"/>
          <p:cNvSpPr>
            <a:spLocks noGrp="1"/>
          </p:cNvSpPr>
          <p:nvPr>
            <p:ph type="body" sz="quarter" idx="13"/>
          </p:nvPr>
        </p:nvSpPr>
        <p:spPr/>
        <p:txBody>
          <a:bodyPr/>
          <a:lstStyle/>
          <a:p>
            <a:pPr marL="0" indent="0">
              <a:lnSpc>
                <a:spcPct val="150000"/>
              </a:lnSpc>
              <a:buNone/>
            </a:pPr>
            <a:r>
              <a:rPr lang="en-US" sz="1600" b="1" dirty="0"/>
              <a:t>Importance of the proper setup of </a:t>
            </a:r>
            <a:r>
              <a:rPr lang="en-US" sz="1600" b="1" dirty="0" err="1"/>
              <a:t>boolean</a:t>
            </a:r>
            <a:r>
              <a:rPr lang="en-US" sz="1600" b="1" dirty="0"/>
              <a:t> rules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50" y="1989056"/>
            <a:ext cx="3903771" cy="3591612"/>
          </a:xfrm>
          <a:prstGeom prst="rect">
            <a:avLst/>
          </a:prstGeom>
        </p:spPr>
      </p:pic>
      <p:sp>
        <p:nvSpPr>
          <p:cNvPr id="5" name="&quot;No&quot; Symbol 4"/>
          <p:cNvSpPr/>
          <p:nvPr/>
        </p:nvSpPr>
        <p:spPr>
          <a:xfrm>
            <a:off x="5861103" y="2285584"/>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6" name="&quot;No&quot; Symbol 5"/>
          <p:cNvSpPr/>
          <p:nvPr/>
        </p:nvSpPr>
        <p:spPr>
          <a:xfrm>
            <a:off x="5341643" y="3999413"/>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8" name="Down Arrow 7"/>
          <p:cNvSpPr/>
          <p:nvPr/>
        </p:nvSpPr>
        <p:spPr>
          <a:xfrm rot="16200000">
            <a:off x="4476239" y="3575482"/>
            <a:ext cx="277906" cy="668811"/>
          </a:xfrm>
          <a:prstGeom prst="down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9" name="TextBox 8"/>
          <p:cNvSpPr txBox="1"/>
          <p:nvPr/>
        </p:nvSpPr>
        <p:spPr>
          <a:xfrm>
            <a:off x="4060372" y="3261642"/>
            <a:ext cx="1109639" cy="523220"/>
          </a:xfrm>
          <a:prstGeom prst="rect">
            <a:avLst/>
          </a:prstGeom>
          <a:noFill/>
        </p:spPr>
        <p:txBody>
          <a:bodyPr wrap="square" rtlCol="0">
            <a:spAutoFit/>
          </a:bodyPr>
          <a:lstStyle/>
          <a:p>
            <a:pPr algn="ctr"/>
            <a:r>
              <a:rPr lang="en-US" sz="1400" dirty="0">
                <a:solidFill>
                  <a:schemeClr val="accent2"/>
                </a:solidFill>
              </a:rPr>
              <a:t>G1 knockout</a:t>
            </a:r>
            <a:endParaRPr lang="fr-LU" sz="1400" dirty="0">
              <a:solidFill>
                <a:schemeClr val="accent2"/>
              </a:solidFill>
            </a:endParaRPr>
          </a:p>
        </p:txBody>
      </p:sp>
      <p:sp>
        <p:nvSpPr>
          <p:cNvPr id="10" name="&quot;No&quot; Symbol 9"/>
          <p:cNvSpPr/>
          <p:nvPr/>
        </p:nvSpPr>
        <p:spPr>
          <a:xfrm>
            <a:off x="5878503" y="3215428"/>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11" name="&quot;No&quot; Symbol 10"/>
          <p:cNvSpPr/>
          <p:nvPr/>
        </p:nvSpPr>
        <p:spPr>
          <a:xfrm>
            <a:off x="7804214" y="2285584"/>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12" name="&quot;No&quot; Symbol 11"/>
          <p:cNvSpPr/>
          <p:nvPr/>
        </p:nvSpPr>
        <p:spPr>
          <a:xfrm>
            <a:off x="7409510" y="3203512"/>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13" name="&quot;No&quot; Symbol 12"/>
          <p:cNvSpPr/>
          <p:nvPr/>
        </p:nvSpPr>
        <p:spPr>
          <a:xfrm>
            <a:off x="8190191" y="3215428"/>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14" name="&quot;No&quot; Symbol 13"/>
          <p:cNvSpPr/>
          <p:nvPr/>
        </p:nvSpPr>
        <p:spPr>
          <a:xfrm>
            <a:off x="7274510" y="3993899"/>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15" name="&quot;No&quot; Symbol 14"/>
          <p:cNvSpPr/>
          <p:nvPr/>
        </p:nvSpPr>
        <p:spPr>
          <a:xfrm>
            <a:off x="7418937" y="3203512"/>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16" name="&quot;No&quot; Symbol 15"/>
          <p:cNvSpPr/>
          <p:nvPr/>
        </p:nvSpPr>
        <p:spPr>
          <a:xfrm>
            <a:off x="7804214" y="4920761"/>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17" name="Smiley Face 16"/>
          <p:cNvSpPr/>
          <p:nvPr/>
        </p:nvSpPr>
        <p:spPr>
          <a:xfrm>
            <a:off x="6341882" y="4777287"/>
            <a:ext cx="457200" cy="457200"/>
          </a:xfrm>
          <a:prstGeom prst="smileyFace">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476643" y="5533654"/>
            <a:ext cx="1658471" cy="523220"/>
          </a:xfrm>
          <a:prstGeom prst="rect">
            <a:avLst/>
          </a:prstGeom>
          <a:noFill/>
        </p:spPr>
        <p:txBody>
          <a:bodyPr wrap="square" rtlCol="0">
            <a:spAutoFit/>
          </a:bodyPr>
          <a:lstStyle/>
          <a:p>
            <a:r>
              <a:rPr lang="en-US" sz="1400" dirty="0">
                <a:solidFill>
                  <a:schemeClr val="accent2"/>
                </a:solidFill>
              </a:rPr>
              <a:t>No effect of gene deletion</a:t>
            </a:r>
            <a:endParaRPr lang="fr-LU" sz="1400" dirty="0">
              <a:solidFill>
                <a:schemeClr val="accent2"/>
              </a:solidFill>
            </a:endParaRPr>
          </a:p>
        </p:txBody>
      </p:sp>
      <p:sp>
        <p:nvSpPr>
          <p:cNvPr id="19" name="Bent-Up Arrow 18"/>
          <p:cNvSpPr/>
          <p:nvPr/>
        </p:nvSpPr>
        <p:spPr>
          <a:xfrm rot="5400000">
            <a:off x="5115772" y="5426988"/>
            <a:ext cx="536894" cy="281184"/>
          </a:xfrm>
          <a:prstGeom prst="ben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LU"/>
          </a:p>
        </p:txBody>
      </p:sp>
    </p:spTree>
    <p:extLst>
      <p:ext uri="{BB962C8B-B14F-4D97-AF65-F5344CB8AC3E}">
        <p14:creationId xmlns:p14="http://schemas.microsoft.com/office/powerpoint/2010/main" val="111507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0" grpId="0" animBg="1"/>
      <p:bldP spid="11" grpId="0" animBg="1"/>
      <p:bldP spid="12" grpId="0" animBg="1"/>
      <p:bldP spid="13" grpId="0" animBg="1"/>
      <p:bldP spid="14" grpId="0" animBg="1"/>
      <p:bldP spid="15" grpId="0" animBg="1"/>
      <p:bldP spid="16" grpId="0" animBg="1"/>
      <p:bldP spid="17" grpId="0" animBg="1"/>
      <p:bldP spid="18" grpId="0"/>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COBRA toolbox </a:t>
            </a:r>
            <a:endParaRPr lang="fr-LU" dirty="0"/>
          </a:p>
        </p:txBody>
      </p:sp>
      <p:sp>
        <p:nvSpPr>
          <p:cNvPr id="5" name="Text Placeholder 4"/>
          <p:cNvSpPr>
            <a:spLocks noGrp="1"/>
          </p:cNvSpPr>
          <p:nvPr>
            <p:ph type="body" sz="quarter" idx="13"/>
          </p:nvPr>
        </p:nvSpPr>
        <p:spPr/>
        <p:txBody>
          <a:bodyPr/>
          <a:lstStyle/>
          <a:p>
            <a:pPr marL="0" indent="0">
              <a:lnSpc>
                <a:spcPct val="150000"/>
              </a:lnSpc>
              <a:buNone/>
            </a:pPr>
            <a:r>
              <a:rPr lang="en-US" sz="1600" b="1" dirty="0" err="1"/>
              <a:t>COnstraint</a:t>
            </a:r>
            <a:r>
              <a:rPr lang="en-US" sz="1600" b="1" dirty="0"/>
              <a:t>-Based Reconstruction and Analysis (COBRA) Toolbox</a:t>
            </a:r>
          </a:p>
          <a:p>
            <a:pPr marL="0" indent="0" algn="just">
              <a:lnSpc>
                <a:spcPct val="150000"/>
              </a:lnSpc>
              <a:buNone/>
            </a:pPr>
            <a:r>
              <a:rPr lang="en-US" sz="1600" b="1" dirty="0"/>
              <a:t>MATLAB</a:t>
            </a:r>
            <a:r>
              <a:rPr lang="en-US" sz="1600" dirty="0"/>
              <a:t> software suite for quantitative prediction of cellular and multicellular biochemical networks using constraint-based modelling.</a:t>
            </a:r>
          </a:p>
          <a:p>
            <a:pPr>
              <a:lnSpc>
                <a:spcPct val="150000"/>
              </a:lnSpc>
            </a:pPr>
            <a:r>
              <a:rPr lang="en-US" sz="1600" dirty="0"/>
              <a:t>Methods</a:t>
            </a:r>
          </a:p>
          <a:p>
            <a:pPr lvl="1"/>
            <a:r>
              <a:rPr lang="en-US" sz="1400" dirty="0"/>
              <a:t>Model reconstruction and generation</a:t>
            </a:r>
          </a:p>
          <a:p>
            <a:pPr lvl="1"/>
            <a:r>
              <a:rPr lang="en-US" sz="1400" b="1" dirty="0"/>
              <a:t>Simulation</a:t>
            </a:r>
          </a:p>
          <a:p>
            <a:pPr lvl="1"/>
            <a:r>
              <a:rPr lang="en-US" sz="1400" b="1" dirty="0"/>
              <a:t>Analysis</a:t>
            </a:r>
          </a:p>
          <a:p>
            <a:pPr lvl="1"/>
            <a:r>
              <a:rPr lang="en-US" sz="1400" dirty="0"/>
              <a:t>Prediction of metabolic phenotypes </a:t>
            </a:r>
          </a:p>
          <a:p>
            <a:pPr marL="228600" lvl="1" indent="0">
              <a:buNone/>
            </a:pPr>
            <a:r>
              <a:rPr lang="en-US" sz="1400" dirty="0"/>
              <a:t>of genome-scale models</a:t>
            </a:r>
          </a:p>
          <a:p>
            <a:pPr lvl="1"/>
            <a:r>
              <a:rPr lang="en-US" sz="1400" dirty="0"/>
              <a:t>Strain design</a:t>
            </a:r>
          </a:p>
          <a:p>
            <a:pPr lvl="1"/>
            <a:r>
              <a:rPr lang="en-GB" sz="1400" b="1" dirty="0"/>
              <a:t>Visualisation</a:t>
            </a:r>
          </a:p>
        </p:txBody>
      </p:sp>
      <p:pic>
        <p:nvPicPr>
          <p:cNvPr id="3" name="Picture 2"/>
          <p:cNvPicPr>
            <a:picLocks noChangeAspect="1"/>
          </p:cNvPicPr>
          <p:nvPr/>
        </p:nvPicPr>
        <p:blipFill rotWithShape="1">
          <a:blip r:embed="rId2"/>
          <a:srcRect l="16473" t="15090" r="25570" b="6139"/>
          <a:stretch/>
        </p:blipFill>
        <p:spPr>
          <a:xfrm>
            <a:off x="4079073" y="2696508"/>
            <a:ext cx="4789484" cy="3661566"/>
          </a:xfrm>
          <a:prstGeom prst="rect">
            <a:avLst/>
          </a:prstGeom>
        </p:spPr>
      </p:pic>
      <p:sp>
        <p:nvSpPr>
          <p:cNvPr id="2" name="TextBox 1">
            <a:extLst>
              <a:ext uri="{FF2B5EF4-FFF2-40B4-BE49-F238E27FC236}">
                <a16:creationId xmlns:a16="http://schemas.microsoft.com/office/drawing/2014/main" id="{D7E98F49-D9A4-032D-5895-0BBDD72824A9}"/>
              </a:ext>
            </a:extLst>
          </p:cNvPr>
          <p:cNvSpPr txBox="1"/>
          <p:nvPr/>
        </p:nvSpPr>
        <p:spPr>
          <a:xfrm flipH="1">
            <a:off x="6663559" y="6377197"/>
            <a:ext cx="2266557" cy="369332"/>
          </a:xfrm>
          <a:prstGeom prst="rect">
            <a:avLst/>
          </a:prstGeom>
          <a:noFill/>
        </p:spPr>
        <p:txBody>
          <a:bodyPr wrap="square" rtlCol="0">
            <a:spAutoFit/>
          </a:bodyPr>
          <a:lstStyle/>
          <a:p>
            <a:r>
              <a:rPr lang="en-GB" dirty="0"/>
              <a:t>Heirendt et al., 2019</a:t>
            </a:r>
          </a:p>
        </p:txBody>
      </p:sp>
    </p:spTree>
    <p:extLst>
      <p:ext uri="{BB962C8B-B14F-4D97-AF65-F5344CB8AC3E}">
        <p14:creationId xmlns:p14="http://schemas.microsoft.com/office/powerpoint/2010/main" val="69032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gene deletion</a:t>
            </a:r>
            <a:endParaRPr lang="fr-LU" dirty="0"/>
          </a:p>
        </p:txBody>
      </p:sp>
      <p:sp>
        <p:nvSpPr>
          <p:cNvPr id="3" name="Text Placeholder 2"/>
          <p:cNvSpPr>
            <a:spLocks noGrp="1"/>
          </p:cNvSpPr>
          <p:nvPr>
            <p:ph type="body" sz="quarter" idx="13"/>
          </p:nvPr>
        </p:nvSpPr>
        <p:spPr/>
        <p:txBody>
          <a:bodyPr/>
          <a:lstStyle/>
          <a:p>
            <a:pPr marL="0" indent="0">
              <a:buNone/>
            </a:pPr>
            <a:endParaRPr lang="fr-LU" sz="1200" dirty="0">
              <a:solidFill>
                <a:srgbClr val="000000"/>
              </a:solidFill>
              <a:latin typeface="Courier New" panose="02070309020205020404" pitchFamily="49" charset="0"/>
            </a:endParaRPr>
          </a:p>
          <a:p>
            <a:pPr marL="0" indent="0">
              <a:buNone/>
            </a:pPr>
            <a:r>
              <a:rPr lang="fr-LU" sz="1200" dirty="0">
                <a:solidFill>
                  <a:srgbClr val="000000"/>
                </a:solidFill>
                <a:latin typeface="Courier New" panose="02070309020205020404" pitchFamily="49" charset="0"/>
              </a:rPr>
              <a:t>model = </a:t>
            </a:r>
            <a:r>
              <a:rPr lang="fr-LU" sz="1200" dirty="0" err="1">
                <a:solidFill>
                  <a:srgbClr val="000000"/>
                </a:solidFill>
                <a:latin typeface="Courier New" panose="02070309020205020404" pitchFamily="49" charset="0"/>
              </a:rPr>
              <a:t>changeRxnBounds</a:t>
            </a:r>
            <a:r>
              <a:rPr lang="fr-LU" sz="1200" dirty="0">
                <a:solidFill>
                  <a:srgbClr val="000000"/>
                </a:solidFill>
                <a:latin typeface="Courier New" panose="02070309020205020404" pitchFamily="49" charset="0"/>
              </a:rPr>
              <a:t>(model,{</a:t>
            </a:r>
            <a:r>
              <a:rPr lang="fr-LU" sz="1200" dirty="0">
                <a:solidFill>
                  <a:srgbClr val="A020F0"/>
                </a:solidFill>
                <a:latin typeface="Courier New" panose="02070309020205020404" pitchFamily="49" charset="0"/>
              </a:rPr>
              <a:t>'v1'</a:t>
            </a:r>
            <a:r>
              <a:rPr lang="fr-LU" sz="1200" dirty="0">
                <a:solidFill>
                  <a:srgbClr val="000000"/>
                </a:solidFill>
                <a:latin typeface="Courier New" panose="02070309020205020404" pitchFamily="49" charset="0"/>
              </a:rPr>
              <a:t>},[0],</a:t>
            </a:r>
            <a:r>
              <a:rPr lang="fr-LU" sz="1200" dirty="0">
                <a:solidFill>
                  <a:srgbClr val="A020F0"/>
                </a:solidFill>
                <a:latin typeface="Courier New" panose="02070309020205020404" pitchFamily="49" charset="0"/>
              </a:rPr>
              <a:t>'l'</a:t>
            </a:r>
            <a:r>
              <a:rPr lang="fr-LU" sz="1200" dirty="0">
                <a:solidFill>
                  <a:srgbClr val="000000"/>
                </a:solidFill>
                <a:latin typeface="Courier New" panose="02070309020205020404" pitchFamily="49" charset="0"/>
              </a:rPr>
              <a:t>);</a:t>
            </a:r>
          </a:p>
          <a:p>
            <a:pPr marL="0" indent="0">
              <a:buNone/>
            </a:pPr>
            <a:r>
              <a:rPr lang="fr-LU" sz="1200" dirty="0" err="1">
                <a:solidFill>
                  <a:srgbClr val="000000"/>
                </a:solidFill>
                <a:latin typeface="Courier New" panose="02070309020205020404" pitchFamily="49" charset="0"/>
              </a:rPr>
              <a:t>disp</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model.rxns</a:t>
            </a:r>
            <a:r>
              <a:rPr lang="fr-LU" sz="1200" dirty="0">
                <a:solidFill>
                  <a:srgbClr val="000000"/>
                </a:solidFill>
                <a:latin typeface="Courier New" panose="02070309020205020404" pitchFamily="49" charset="0"/>
              </a:rPr>
              <a:t> num2cell(model.lb) num2cell(</a:t>
            </a:r>
            <a:r>
              <a:rPr lang="fr-LU" sz="1200" dirty="0" err="1">
                <a:solidFill>
                  <a:srgbClr val="000000"/>
                </a:solidFill>
                <a:latin typeface="Courier New" panose="02070309020205020404" pitchFamily="49" charset="0"/>
              </a:rPr>
              <a:t>model.ub</a:t>
            </a:r>
            <a:r>
              <a:rPr lang="fr-LU" sz="1200" dirty="0">
                <a:solidFill>
                  <a:srgbClr val="000000"/>
                </a:solidFill>
                <a:latin typeface="Courier New" panose="02070309020205020404" pitchFamily="49" charset="0"/>
              </a:rPr>
              <a:t>)])</a:t>
            </a:r>
          </a:p>
          <a:p>
            <a:endParaRPr lang="fr-LU" sz="1200" dirty="0"/>
          </a:p>
          <a:p>
            <a:pPr marL="0" indent="0">
              <a:buNone/>
            </a:pPr>
            <a:endParaRPr lang="fr-LU" sz="1200" dirty="0">
              <a:solidFill>
                <a:srgbClr val="000000"/>
              </a:solidFill>
              <a:latin typeface="Courier New" panose="02070309020205020404" pitchFamily="49" charset="0"/>
            </a:endParaRPr>
          </a:p>
          <a:p>
            <a:pPr marL="0" indent="0">
              <a:buNone/>
            </a:pPr>
            <a:endParaRPr lang="en-US" sz="1200" dirty="0">
              <a:solidFill>
                <a:srgbClr val="000000"/>
              </a:solidFill>
              <a:latin typeface="Courier New" panose="02070309020205020404" pitchFamily="49" charset="0"/>
            </a:endParaRPr>
          </a:p>
          <a:p>
            <a:pPr marL="0" indent="0">
              <a:buNone/>
            </a:pPr>
            <a:endParaRPr lang="en-US" sz="1200" dirty="0">
              <a:solidFill>
                <a:srgbClr val="000000"/>
              </a:solidFill>
              <a:latin typeface="Courier New" panose="02070309020205020404" pitchFamily="49" charset="0"/>
            </a:endParaRPr>
          </a:p>
          <a:p>
            <a:pPr marL="0" indent="0">
              <a:buNone/>
            </a:pPr>
            <a:endParaRPr lang="en-US" sz="1200" dirty="0">
              <a:solidFill>
                <a:srgbClr val="000000"/>
              </a:solidFill>
              <a:latin typeface="Courier New" panose="02070309020205020404" pitchFamily="49" charset="0"/>
            </a:endParaRPr>
          </a:p>
          <a:p>
            <a:pPr marL="0" indent="0">
              <a:buNone/>
            </a:pPr>
            <a:endParaRPr lang="en-US" sz="1200" dirty="0">
              <a:solidFill>
                <a:srgbClr val="000000"/>
              </a:solidFill>
              <a:latin typeface="Courier New" panose="02070309020205020404" pitchFamily="49" charset="0"/>
            </a:endParaRPr>
          </a:p>
          <a:p>
            <a:pPr marL="0" indent="0">
              <a:buNone/>
            </a:pPr>
            <a:endParaRPr lang="en-US" sz="1400" b="1" dirty="0"/>
          </a:p>
          <a:p>
            <a:pPr marL="0" indent="0">
              <a:buNone/>
            </a:pPr>
            <a:r>
              <a:rPr lang="en-US" sz="1400" b="1" dirty="0"/>
              <a:t>Single gene deletion</a:t>
            </a:r>
            <a:endParaRPr lang="en-US" sz="1400" b="1" dirty="0">
              <a:solidFill>
                <a:srgbClr val="000000"/>
              </a:solidFill>
              <a:latin typeface="Courier New" panose="02070309020205020404" pitchFamily="49" charset="0"/>
            </a:endParaRPr>
          </a:p>
          <a:p>
            <a:pPr marL="0" indent="0">
              <a:buNone/>
            </a:pPr>
            <a:r>
              <a:rPr lang="fr-LU" sz="1200" dirty="0">
                <a:solidFill>
                  <a:srgbClr val="000000"/>
                </a:solidFill>
                <a:latin typeface="Courier New" panose="02070309020205020404" pitchFamily="49" charset="0"/>
              </a:rPr>
              <a:t>[</a:t>
            </a:r>
            <a:r>
              <a:rPr lang="fr-LU" sz="1200" dirty="0" err="1">
                <a:solidFill>
                  <a:schemeClr val="accent2"/>
                </a:solidFill>
                <a:latin typeface="Courier New" panose="02070309020205020404" pitchFamily="49" charset="0"/>
              </a:rPr>
              <a:t>grRatio</a:t>
            </a:r>
            <a:r>
              <a:rPr lang="fr-LU" sz="1200" dirty="0" err="1">
                <a:solidFill>
                  <a:srgbClr val="000000"/>
                </a:solidFill>
                <a:latin typeface="Courier New" panose="02070309020205020404" pitchFamily="49" charset="0"/>
              </a:rPr>
              <a:t>,</a:t>
            </a:r>
            <a:r>
              <a:rPr lang="fr-LU" sz="1200" dirty="0" err="1">
                <a:solidFill>
                  <a:schemeClr val="accent2">
                    <a:lumMod val="75000"/>
                  </a:schemeClr>
                </a:solidFill>
                <a:latin typeface="Courier New" panose="02070309020205020404" pitchFamily="49" charset="0"/>
              </a:rPr>
              <a:t>grRateKO</a:t>
            </a:r>
            <a:r>
              <a:rPr lang="fr-LU" sz="1200" dirty="0" err="1">
                <a:solidFill>
                  <a:srgbClr val="000000"/>
                </a:solidFill>
                <a:latin typeface="Courier New" panose="02070309020205020404" pitchFamily="49" charset="0"/>
              </a:rPr>
              <a:t>,</a:t>
            </a:r>
            <a:r>
              <a:rPr lang="fr-LU" sz="1200" dirty="0" err="1">
                <a:solidFill>
                  <a:schemeClr val="accent4"/>
                </a:solidFill>
                <a:latin typeface="Courier New" panose="02070309020205020404" pitchFamily="49" charset="0"/>
              </a:rPr>
              <a:t>grRateWT</a:t>
            </a:r>
            <a:r>
              <a:rPr lang="fr-LU" sz="1200" dirty="0">
                <a:solidFill>
                  <a:srgbClr val="000000"/>
                </a:solidFill>
                <a:latin typeface="Courier New" panose="02070309020205020404" pitchFamily="49" charset="0"/>
              </a:rPr>
              <a:t>] = </a:t>
            </a:r>
            <a:r>
              <a:rPr lang="fr-LU" sz="1200" dirty="0" err="1">
                <a:solidFill>
                  <a:srgbClr val="000000"/>
                </a:solidFill>
                <a:latin typeface="Courier New" panose="02070309020205020404" pitchFamily="49" charset="0"/>
              </a:rPr>
              <a:t>singleGeneDeletion</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a:t>
            </a:r>
            <a:r>
              <a:rPr lang="fr-LU" sz="1200" dirty="0" err="1">
                <a:solidFill>
                  <a:srgbClr val="A020F0"/>
                </a:solidFill>
                <a:latin typeface="Courier New" panose="02070309020205020404" pitchFamily="49" charset="0"/>
              </a:rPr>
              <a:t>'FBA</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a:t>
            </a:r>
          </a:p>
          <a:p>
            <a:endParaRPr lang="fr-LU" sz="1200" dirty="0"/>
          </a:p>
          <a:p>
            <a:pPr marL="0" indent="0">
              <a:buNone/>
            </a:pPr>
            <a:endParaRPr lang="fr-LU" sz="1200" dirty="0">
              <a:solidFill>
                <a:srgbClr val="000000"/>
              </a:solidFill>
              <a:latin typeface="Courier New" panose="02070309020205020404" pitchFamily="49" charset="0"/>
            </a:endParaRPr>
          </a:p>
          <a:p>
            <a:endParaRPr lang="fr-LU" dirty="0"/>
          </a:p>
          <a:p>
            <a:pPr marL="0" indent="0">
              <a:buNone/>
            </a:pPr>
            <a:endParaRPr lang="fr-LU" dirty="0"/>
          </a:p>
        </p:txBody>
      </p:sp>
      <p:sp>
        <p:nvSpPr>
          <p:cNvPr id="4" name="TextBox 3"/>
          <p:cNvSpPr txBox="1"/>
          <p:nvPr/>
        </p:nvSpPr>
        <p:spPr>
          <a:xfrm>
            <a:off x="6160800" y="4565926"/>
            <a:ext cx="620110" cy="369332"/>
          </a:xfrm>
          <a:prstGeom prst="rect">
            <a:avLst/>
          </a:prstGeom>
          <a:noFill/>
          <a:ln>
            <a:solidFill>
              <a:schemeClr val="tx1"/>
            </a:solidFill>
          </a:ln>
        </p:spPr>
        <p:txBody>
          <a:bodyPr wrap="square" rtlCol="0">
            <a:spAutoFit/>
          </a:bodyPr>
          <a:lstStyle/>
          <a:p>
            <a:pPr algn="ctr"/>
            <a:r>
              <a:rPr lang="en-US" dirty="0"/>
              <a:t>A</a:t>
            </a:r>
            <a:endParaRPr lang="fr-LU" dirty="0"/>
          </a:p>
        </p:txBody>
      </p:sp>
      <p:sp>
        <p:nvSpPr>
          <p:cNvPr id="5" name="TextBox 4"/>
          <p:cNvSpPr txBox="1"/>
          <p:nvPr/>
        </p:nvSpPr>
        <p:spPr>
          <a:xfrm>
            <a:off x="7994936" y="5461731"/>
            <a:ext cx="620110" cy="369332"/>
          </a:xfrm>
          <a:prstGeom prst="rect">
            <a:avLst/>
          </a:prstGeom>
          <a:noFill/>
          <a:ln>
            <a:solidFill>
              <a:schemeClr val="tx1"/>
            </a:solidFill>
          </a:ln>
        </p:spPr>
        <p:txBody>
          <a:bodyPr wrap="square" rtlCol="0">
            <a:spAutoFit/>
          </a:bodyPr>
          <a:lstStyle/>
          <a:p>
            <a:pPr algn="ctr"/>
            <a:r>
              <a:rPr lang="en-US" dirty="0"/>
              <a:t>D</a:t>
            </a:r>
            <a:endParaRPr lang="fr-LU" dirty="0"/>
          </a:p>
        </p:txBody>
      </p:sp>
      <p:sp>
        <p:nvSpPr>
          <p:cNvPr id="6" name="TextBox 5"/>
          <p:cNvSpPr txBox="1"/>
          <p:nvPr/>
        </p:nvSpPr>
        <p:spPr>
          <a:xfrm>
            <a:off x="6780910" y="5461731"/>
            <a:ext cx="620110" cy="369332"/>
          </a:xfrm>
          <a:prstGeom prst="rect">
            <a:avLst/>
          </a:prstGeom>
          <a:noFill/>
          <a:ln>
            <a:solidFill>
              <a:schemeClr val="tx1"/>
            </a:solidFill>
          </a:ln>
        </p:spPr>
        <p:txBody>
          <a:bodyPr wrap="square" rtlCol="0">
            <a:spAutoFit/>
          </a:bodyPr>
          <a:lstStyle/>
          <a:p>
            <a:pPr algn="ctr"/>
            <a:r>
              <a:rPr lang="en-US" dirty="0"/>
              <a:t>C</a:t>
            </a:r>
            <a:endParaRPr lang="fr-LU" dirty="0"/>
          </a:p>
        </p:txBody>
      </p:sp>
      <p:cxnSp>
        <p:nvCxnSpPr>
          <p:cNvPr id="7" name="Straight Arrow Connector 6"/>
          <p:cNvCxnSpPr>
            <a:endCxn id="4" idx="0"/>
          </p:cNvCxnSpPr>
          <p:nvPr/>
        </p:nvCxnSpPr>
        <p:spPr>
          <a:xfrm>
            <a:off x="6470855" y="3854273"/>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7" idx="2"/>
            <a:endCxn id="5" idx="0"/>
          </p:cNvCxnSpPr>
          <p:nvPr/>
        </p:nvCxnSpPr>
        <p:spPr>
          <a:xfrm>
            <a:off x="7626994" y="4940980"/>
            <a:ext cx="677997"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7" idx="2"/>
            <a:endCxn id="6" idx="0"/>
          </p:cNvCxnSpPr>
          <p:nvPr/>
        </p:nvCxnSpPr>
        <p:spPr>
          <a:xfrm flipH="1">
            <a:off x="7090965" y="4940980"/>
            <a:ext cx="536029"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 idx="0"/>
          </p:cNvCxnSpPr>
          <p:nvPr/>
        </p:nvCxnSpPr>
        <p:spPr>
          <a:xfrm>
            <a:off x="6470855" y="4935258"/>
            <a:ext cx="620110" cy="526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a:off x="7090965" y="5831063"/>
            <a:ext cx="0" cy="720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7654058" y="4082480"/>
            <a:ext cx="536029" cy="276999"/>
          </a:xfrm>
          <a:prstGeom prst="rect">
            <a:avLst/>
          </a:prstGeom>
          <a:noFill/>
          <a:ln w="28575">
            <a:noFill/>
            <a:prstDash val="sysDot"/>
          </a:ln>
        </p:spPr>
        <p:txBody>
          <a:bodyPr wrap="square" rtlCol="0">
            <a:spAutoFit/>
          </a:bodyPr>
          <a:lstStyle/>
          <a:p>
            <a:r>
              <a:rPr lang="en-US" sz="1200" dirty="0"/>
              <a:t>v2=1</a:t>
            </a:r>
            <a:endParaRPr lang="fr-LU" sz="1200" dirty="0"/>
          </a:p>
        </p:txBody>
      </p:sp>
      <p:sp>
        <p:nvSpPr>
          <p:cNvPr id="14" name="TextBox 13"/>
          <p:cNvSpPr txBox="1"/>
          <p:nvPr/>
        </p:nvSpPr>
        <p:spPr>
          <a:xfrm>
            <a:off x="7022855" y="5064304"/>
            <a:ext cx="536029" cy="276999"/>
          </a:xfrm>
          <a:prstGeom prst="rect">
            <a:avLst/>
          </a:prstGeom>
          <a:noFill/>
        </p:spPr>
        <p:txBody>
          <a:bodyPr wrap="square" rtlCol="0">
            <a:spAutoFit/>
          </a:bodyPr>
          <a:lstStyle/>
          <a:p>
            <a:r>
              <a:rPr lang="en-US" sz="1200" dirty="0"/>
              <a:t>v4</a:t>
            </a:r>
            <a:endParaRPr lang="fr-LU" sz="1200" dirty="0"/>
          </a:p>
        </p:txBody>
      </p:sp>
      <p:sp>
        <p:nvSpPr>
          <p:cNvPr id="15" name="TextBox 14"/>
          <p:cNvSpPr txBox="1"/>
          <p:nvPr/>
        </p:nvSpPr>
        <p:spPr>
          <a:xfrm>
            <a:off x="6386269" y="5061408"/>
            <a:ext cx="536029" cy="276999"/>
          </a:xfrm>
          <a:prstGeom prst="rect">
            <a:avLst/>
          </a:prstGeom>
          <a:noFill/>
        </p:spPr>
        <p:txBody>
          <a:bodyPr wrap="square" rtlCol="0">
            <a:spAutoFit/>
          </a:bodyPr>
          <a:lstStyle/>
          <a:p>
            <a:r>
              <a:rPr lang="en-US" sz="1200" dirty="0"/>
              <a:t>v3</a:t>
            </a:r>
            <a:endParaRPr lang="fr-LU" sz="1200" dirty="0"/>
          </a:p>
        </p:txBody>
      </p:sp>
      <p:sp>
        <p:nvSpPr>
          <p:cNvPr id="16" name="TextBox 15"/>
          <p:cNvSpPr txBox="1"/>
          <p:nvPr/>
        </p:nvSpPr>
        <p:spPr>
          <a:xfrm>
            <a:off x="7979089" y="5061408"/>
            <a:ext cx="536029" cy="276999"/>
          </a:xfrm>
          <a:prstGeom prst="rect">
            <a:avLst/>
          </a:prstGeom>
          <a:noFill/>
        </p:spPr>
        <p:txBody>
          <a:bodyPr wrap="square" rtlCol="0">
            <a:spAutoFit/>
          </a:bodyPr>
          <a:lstStyle/>
          <a:p>
            <a:r>
              <a:rPr lang="en-US" sz="1200" dirty="0"/>
              <a:t>v5</a:t>
            </a:r>
            <a:endParaRPr lang="fr-LU" sz="1200" dirty="0"/>
          </a:p>
        </p:txBody>
      </p:sp>
      <p:sp>
        <p:nvSpPr>
          <p:cNvPr id="17" name="TextBox 16"/>
          <p:cNvSpPr txBox="1"/>
          <p:nvPr/>
        </p:nvSpPr>
        <p:spPr>
          <a:xfrm>
            <a:off x="7316939" y="4571648"/>
            <a:ext cx="620110" cy="369332"/>
          </a:xfrm>
          <a:prstGeom prst="rect">
            <a:avLst/>
          </a:prstGeom>
          <a:noFill/>
          <a:ln>
            <a:solidFill>
              <a:schemeClr val="tx1"/>
            </a:solidFill>
          </a:ln>
        </p:spPr>
        <p:txBody>
          <a:bodyPr wrap="square" rtlCol="0">
            <a:spAutoFit/>
          </a:bodyPr>
          <a:lstStyle/>
          <a:p>
            <a:pPr algn="ctr"/>
            <a:r>
              <a:rPr lang="en-US" dirty="0"/>
              <a:t>B</a:t>
            </a:r>
            <a:endParaRPr lang="fr-LU" dirty="0"/>
          </a:p>
        </p:txBody>
      </p:sp>
      <p:cxnSp>
        <p:nvCxnSpPr>
          <p:cNvPr id="18" name="Straight Arrow Connector 17"/>
          <p:cNvCxnSpPr>
            <a:endCxn id="17" idx="0"/>
          </p:cNvCxnSpPr>
          <p:nvPr/>
        </p:nvCxnSpPr>
        <p:spPr>
          <a:xfrm>
            <a:off x="7626994" y="3859995"/>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90965" y="6042669"/>
            <a:ext cx="536029" cy="276999"/>
          </a:xfrm>
          <a:prstGeom prst="rect">
            <a:avLst/>
          </a:prstGeom>
          <a:noFill/>
        </p:spPr>
        <p:txBody>
          <a:bodyPr wrap="square" rtlCol="0">
            <a:spAutoFit/>
          </a:bodyPr>
          <a:lstStyle/>
          <a:p>
            <a:r>
              <a:rPr lang="en-US" sz="1200" dirty="0"/>
              <a:t>v6</a:t>
            </a:r>
            <a:endParaRPr lang="fr-LU" sz="1200" dirty="0"/>
          </a:p>
        </p:txBody>
      </p:sp>
      <p:sp>
        <p:nvSpPr>
          <p:cNvPr id="20" name="TextBox 19"/>
          <p:cNvSpPr txBox="1"/>
          <p:nvPr/>
        </p:nvSpPr>
        <p:spPr>
          <a:xfrm>
            <a:off x="8304990" y="6042668"/>
            <a:ext cx="536029" cy="276999"/>
          </a:xfrm>
          <a:prstGeom prst="rect">
            <a:avLst/>
          </a:prstGeom>
          <a:noFill/>
        </p:spPr>
        <p:txBody>
          <a:bodyPr wrap="square" rtlCol="0">
            <a:spAutoFit/>
          </a:bodyPr>
          <a:lstStyle/>
          <a:p>
            <a:r>
              <a:rPr lang="en-US" sz="1200" dirty="0"/>
              <a:t>v7</a:t>
            </a:r>
            <a:endParaRPr lang="fr-LU" sz="1200" dirty="0"/>
          </a:p>
        </p:txBody>
      </p:sp>
      <p:cxnSp>
        <p:nvCxnSpPr>
          <p:cNvPr id="21" name="Straight Arrow Connector 20"/>
          <p:cNvCxnSpPr>
            <a:stCxn id="5" idx="2"/>
          </p:cNvCxnSpPr>
          <p:nvPr/>
        </p:nvCxnSpPr>
        <p:spPr>
          <a:xfrm>
            <a:off x="8304991" y="5831063"/>
            <a:ext cx="0" cy="72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a:srcRect l="12765" t="82458" r="82595" b="5513"/>
          <a:stretch/>
        </p:blipFill>
        <p:spPr>
          <a:xfrm>
            <a:off x="440182" y="2205318"/>
            <a:ext cx="1881677" cy="1372157"/>
          </a:xfrm>
          <a:prstGeom prst="rect">
            <a:avLst/>
          </a:prstGeom>
        </p:spPr>
      </p:pic>
      <p:sp>
        <p:nvSpPr>
          <p:cNvPr id="23" name="&quot;No&quot; Symbol 22"/>
          <p:cNvSpPr/>
          <p:nvPr/>
        </p:nvSpPr>
        <p:spPr>
          <a:xfrm>
            <a:off x="6350274" y="4057823"/>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24" name="&quot;No&quot; Symbol 23"/>
          <p:cNvSpPr/>
          <p:nvPr/>
        </p:nvSpPr>
        <p:spPr>
          <a:xfrm>
            <a:off x="7494091" y="4084320"/>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25" name="&quot;No&quot; Symbol 24"/>
          <p:cNvSpPr/>
          <p:nvPr/>
        </p:nvSpPr>
        <p:spPr>
          <a:xfrm>
            <a:off x="6654283" y="5061408"/>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26" name="&quot;No&quot; Symbol 25"/>
          <p:cNvSpPr/>
          <p:nvPr/>
        </p:nvSpPr>
        <p:spPr>
          <a:xfrm>
            <a:off x="7272661" y="5061408"/>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27" name="&quot;No&quot; Symbol 26"/>
          <p:cNvSpPr/>
          <p:nvPr/>
        </p:nvSpPr>
        <p:spPr>
          <a:xfrm>
            <a:off x="7838836" y="5061672"/>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28" name="&quot;No&quot; Symbol 27"/>
          <p:cNvSpPr/>
          <p:nvPr/>
        </p:nvSpPr>
        <p:spPr>
          <a:xfrm>
            <a:off x="6955965" y="5982041"/>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29" name="&quot;No&quot; Symbol 28"/>
          <p:cNvSpPr/>
          <p:nvPr/>
        </p:nvSpPr>
        <p:spPr>
          <a:xfrm>
            <a:off x="8163457" y="5985912"/>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mc:AlternateContent xmlns:mc="http://schemas.openxmlformats.org/markup-compatibility/2006" xmlns:a14="http://schemas.microsoft.com/office/drawing/2010/main">
        <mc:Choice Requires="a14">
          <p:sp>
            <p:nvSpPr>
              <p:cNvPr id="30" name="TextBox 29"/>
              <p:cNvSpPr txBox="1"/>
              <p:nvPr/>
            </p:nvSpPr>
            <p:spPr>
              <a:xfrm>
                <a:off x="163990" y="4879155"/>
                <a:ext cx="1136633" cy="5381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fr-LU" sz="1400" i="1" smtClean="0">
                              <a:solidFill>
                                <a:schemeClr val="accent2"/>
                              </a:solidFill>
                              <a:latin typeface="Cambria Math" panose="02040503050406030204" pitchFamily="18" charset="0"/>
                            </a:rPr>
                          </m:ctrlPr>
                        </m:fPr>
                        <m:num>
                          <m:r>
                            <a:rPr lang="en-US" sz="1400" b="0" i="1" smtClean="0">
                              <a:solidFill>
                                <a:schemeClr val="accent2"/>
                              </a:solidFill>
                              <a:latin typeface="Cambria Math" panose="02040503050406030204" pitchFamily="18" charset="0"/>
                            </a:rPr>
                            <m:t>𝐾𝑛𝑜𝑐𝑘</m:t>
                          </m:r>
                          <m:r>
                            <a:rPr lang="en-US" sz="1400" b="0" i="1" smtClean="0">
                              <a:solidFill>
                                <a:schemeClr val="accent2"/>
                              </a:solidFill>
                              <a:latin typeface="Cambria Math" panose="02040503050406030204" pitchFamily="18" charset="0"/>
                            </a:rPr>
                            <m:t> </m:t>
                          </m:r>
                          <m:r>
                            <a:rPr lang="en-US" sz="1400" b="0" i="1" smtClean="0">
                              <a:solidFill>
                                <a:schemeClr val="accent2"/>
                              </a:solidFill>
                              <a:latin typeface="Cambria Math" panose="02040503050406030204" pitchFamily="18" charset="0"/>
                            </a:rPr>
                            <m:t>𝑂𝑢𝑡</m:t>
                          </m:r>
                        </m:num>
                        <m:den>
                          <m:r>
                            <a:rPr lang="en-US" sz="1400" b="0" i="1" smtClean="0">
                              <a:solidFill>
                                <a:schemeClr val="accent2"/>
                              </a:solidFill>
                              <a:latin typeface="Cambria Math" panose="02040503050406030204" pitchFamily="18" charset="0"/>
                            </a:rPr>
                            <m:t>𝑊𝑖𝑙𝑑</m:t>
                          </m:r>
                          <m:r>
                            <a:rPr lang="en-US" sz="1400" b="0" i="1" smtClean="0">
                              <a:solidFill>
                                <a:schemeClr val="accent2"/>
                              </a:solidFill>
                              <a:latin typeface="Cambria Math" panose="02040503050406030204" pitchFamily="18" charset="0"/>
                            </a:rPr>
                            <m:t> </m:t>
                          </m:r>
                          <m:r>
                            <a:rPr lang="en-US" sz="1400" b="0" i="1" smtClean="0">
                              <a:solidFill>
                                <a:schemeClr val="accent2"/>
                              </a:solidFill>
                              <a:latin typeface="Cambria Math" panose="02040503050406030204" pitchFamily="18" charset="0"/>
                            </a:rPr>
                            <m:t>𝑇𝑦𝑝𝑒</m:t>
                          </m:r>
                        </m:den>
                      </m:f>
                    </m:oMath>
                  </m:oMathPara>
                </a14:m>
                <a:endParaRPr lang="fr-LU" sz="1100" dirty="0">
                  <a:solidFill>
                    <a:schemeClr val="accent2"/>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63990" y="4879155"/>
                <a:ext cx="1136633" cy="538161"/>
              </a:xfrm>
              <a:prstGeom prst="rect">
                <a:avLst/>
              </a:prstGeom>
              <a:blipFill rotWithShape="0">
                <a:blip r:embed="rId3"/>
                <a:stretch>
                  <a:fillRect b="-4494"/>
                </a:stretch>
              </a:blipFill>
            </p:spPr>
            <p:txBody>
              <a:bodyPr/>
              <a:lstStyle/>
              <a:p>
                <a:r>
                  <a:rPr lang="fr-LU">
                    <a:noFill/>
                  </a:rPr>
                  <a:t> </a:t>
                </a:r>
              </a:p>
            </p:txBody>
          </p:sp>
        </mc:Fallback>
      </mc:AlternateContent>
      <p:sp>
        <p:nvSpPr>
          <p:cNvPr id="31" name="TextBox 30"/>
          <p:cNvSpPr txBox="1"/>
          <p:nvPr/>
        </p:nvSpPr>
        <p:spPr>
          <a:xfrm>
            <a:off x="3177161" y="4900534"/>
            <a:ext cx="1657943" cy="523220"/>
          </a:xfrm>
          <a:prstGeom prst="rect">
            <a:avLst/>
          </a:prstGeom>
          <a:noFill/>
        </p:spPr>
        <p:txBody>
          <a:bodyPr wrap="square" rtlCol="0">
            <a:spAutoFit/>
          </a:bodyPr>
          <a:lstStyle/>
          <a:p>
            <a:pPr algn="ctr"/>
            <a:r>
              <a:rPr lang="fr-LU" sz="1400" dirty="0">
                <a:solidFill>
                  <a:schemeClr val="accent4"/>
                </a:solidFill>
              </a:rPr>
              <a:t>Objective value in Wild Type</a:t>
            </a:r>
          </a:p>
        </p:txBody>
      </p:sp>
      <p:sp>
        <p:nvSpPr>
          <p:cNvPr id="32" name="TextBox 31"/>
          <p:cNvSpPr txBox="1"/>
          <p:nvPr/>
        </p:nvSpPr>
        <p:spPr>
          <a:xfrm>
            <a:off x="1462747" y="4894096"/>
            <a:ext cx="1593833" cy="523220"/>
          </a:xfrm>
          <a:prstGeom prst="rect">
            <a:avLst/>
          </a:prstGeom>
          <a:noFill/>
        </p:spPr>
        <p:txBody>
          <a:bodyPr wrap="square" rtlCol="0">
            <a:spAutoFit/>
          </a:bodyPr>
          <a:lstStyle/>
          <a:p>
            <a:pPr algn="ctr"/>
            <a:r>
              <a:rPr lang="fr-LU" sz="1400" dirty="0">
                <a:solidFill>
                  <a:schemeClr val="accent2">
                    <a:lumMod val="75000"/>
                  </a:schemeClr>
                </a:solidFill>
              </a:rPr>
              <a:t>Objective value in Knock Out</a:t>
            </a:r>
          </a:p>
        </p:txBody>
      </p:sp>
      <p:cxnSp>
        <p:nvCxnSpPr>
          <p:cNvPr id="34" name="Straight Arrow Connector 33"/>
          <p:cNvCxnSpPr>
            <a:stCxn id="30" idx="0"/>
          </p:cNvCxnSpPr>
          <p:nvPr/>
        </p:nvCxnSpPr>
        <p:spPr>
          <a:xfrm flipV="1">
            <a:off x="732307" y="4534159"/>
            <a:ext cx="162386" cy="3449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5" name="Straight Arrow Connector 34"/>
          <p:cNvCxnSpPr>
            <a:stCxn id="32" idx="0"/>
          </p:cNvCxnSpPr>
          <p:nvPr/>
        </p:nvCxnSpPr>
        <p:spPr>
          <a:xfrm flipH="1" flipV="1">
            <a:off x="1642471" y="4534159"/>
            <a:ext cx="617193" cy="359937"/>
          </a:xfrm>
          <a:prstGeom prst="straightConnector1">
            <a:avLst/>
          </a:prstGeom>
          <a:ln>
            <a:solidFill>
              <a:srgbClr val="A3171E"/>
            </a:solidFill>
            <a:tailEnd type="triangle"/>
          </a:ln>
        </p:spPr>
        <p:style>
          <a:lnRef idx="2">
            <a:schemeClr val="accent6"/>
          </a:lnRef>
          <a:fillRef idx="0">
            <a:schemeClr val="accent6"/>
          </a:fillRef>
          <a:effectRef idx="1">
            <a:schemeClr val="accent6"/>
          </a:effectRef>
          <a:fontRef idx="minor">
            <a:schemeClr val="tx1"/>
          </a:fontRef>
        </p:style>
      </p:cxnSp>
      <p:cxnSp>
        <p:nvCxnSpPr>
          <p:cNvPr id="38" name="Straight Arrow Connector 37"/>
          <p:cNvCxnSpPr>
            <a:stCxn id="31" idx="0"/>
          </p:cNvCxnSpPr>
          <p:nvPr/>
        </p:nvCxnSpPr>
        <p:spPr>
          <a:xfrm flipH="1" flipV="1">
            <a:off x="2585887" y="4534159"/>
            <a:ext cx="1420246" cy="36637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6468711" y="4077321"/>
            <a:ext cx="817248" cy="276999"/>
          </a:xfrm>
          <a:prstGeom prst="rect">
            <a:avLst/>
          </a:prstGeom>
          <a:noFill/>
          <a:ln w="28575">
            <a:noFill/>
            <a:prstDash val="sysDot"/>
          </a:ln>
        </p:spPr>
        <p:txBody>
          <a:bodyPr wrap="square" rtlCol="0">
            <a:spAutoFit/>
          </a:bodyPr>
          <a:lstStyle/>
          <a:p>
            <a:pPr algn="ctr"/>
            <a:r>
              <a:rPr lang="en-US" sz="1200" dirty="0">
                <a:latin typeface="+mn-lt"/>
              </a:rPr>
              <a:t>0≤v1≤1</a:t>
            </a:r>
            <a:endParaRPr lang="fr-LU" sz="1200" dirty="0">
              <a:latin typeface="+mn-lt"/>
            </a:endParaRPr>
          </a:p>
        </p:txBody>
      </p:sp>
      <p:sp>
        <p:nvSpPr>
          <p:cNvPr id="36" name="Rectangle 35"/>
          <p:cNvSpPr/>
          <p:nvPr/>
        </p:nvSpPr>
        <p:spPr>
          <a:xfrm>
            <a:off x="519244" y="2200809"/>
            <a:ext cx="1838937" cy="216000"/>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Tree>
    <p:extLst>
      <p:ext uri="{BB962C8B-B14F-4D97-AF65-F5344CB8AC3E}">
        <p14:creationId xmlns:p14="http://schemas.microsoft.com/office/powerpoint/2010/main" val="232360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gene deletion</a:t>
            </a:r>
            <a:endParaRPr lang="fr-LU" dirty="0"/>
          </a:p>
        </p:txBody>
      </p:sp>
      <p:sp>
        <p:nvSpPr>
          <p:cNvPr id="3" name="Text Placeholder 2"/>
          <p:cNvSpPr>
            <a:spLocks noGrp="1"/>
          </p:cNvSpPr>
          <p:nvPr>
            <p:ph type="body" sz="quarter" idx="13"/>
          </p:nvPr>
        </p:nvSpPr>
        <p:spPr/>
        <p:txBody>
          <a:bodyPr/>
          <a:lstStyle/>
          <a:p>
            <a:pPr marL="0" indent="0">
              <a:buNone/>
            </a:pPr>
            <a:r>
              <a:rPr lang="en-US" sz="1400" b="1" dirty="0"/>
              <a:t>Single gene deletion</a:t>
            </a:r>
            <a:endParaRPr lang="en-US" sz="1400" b="1" dirty="0">
              <a:solidFill>
                <a:srgbClr val="000000"/>
              </a:solidFill>
              <a:latin typeface="Courier New" panose="02070309020205020404" pitchFamily="49" charset="0"/>
            </a:endParaRPr>
          </a:p>
          <a:p>
            <a:pPr marL="0" indent="0">
              <a:buNone/>
            </a:pPr>
            <a:r>
              <a:rPr lang="fr-LU" sz="1200" dirty="0">
                <a:solidFill>
                  <a:srgbClr val="000000"/>
                </a:solidFill>
                <a:latin typeface="Courier New" panose="02070309020205020404" pitchFamily="49" charset="0"/>
              </a:rPr>
              <a:t>[</a:t>
            </a:r>
            <a:r>
              <a:rPr lang="fr-LU" sz="1200" dirty="0" err="1">
                <a:solidFill>
                  <a:schemeClr val="accent2"/>
                </a:solidFill>
                <a:latin typeface="Courier New" panose="02070309020205020404" pitchFamily="49" charset="0"/>
              </a:rPr>
              <a:t>grRatio</a:t>
            </a:r>
            <a:r>
              <a:rPr lang="fr-LU" sz="1200" dirty="0" err="1">
                <a:solidFill>
                  <a:srgbClr val="000000"/>
                </a:solidFill>
                <a:latin typeface="Courier New" panose="02070309020205020404" pitchFamily="49" charset="0"/>
              </a:rPr>
              <a:t>,</a:t>
            </a:r>
            <a:r>
              <a:rPr lang="fr-LU" sz="1200" dirty="0" err="1">
                <a:solidFill>
                  <a:schemeClr val="accent2">
                    <a:lumMod val="75000"/>
                  </a:schemeClr>
                </a:solidFill>
                <a:latin typeface="Courier New" panose="02070309020205020404" pitchFamily="49" charset="0"/>
              </a:rPr>
              <a:t>grRateKO</a:t>
            </a:r>
            <a:r>
              <a:rPr lang="fr-LU" sz="1200" dirty="0" err="1">
                <a:solidFill>
                  <a:srgbClr val="000000"/>
                </a:solidFill>
                <a:latin typeface="Courier New" panose="02070309020205020404" pitchFamily="49" charset="0"/>
              </a:rPr>
              <a:t>,</a:t>
            </a:r>
            <a:r>
              <a:rPr lang="fr-LU" sz="1200" dirty="0" err="1">
                <a:solidFill>
                  <a:schemeClr val="accent4"/>
                </a:solidFill>
                <a:latin typeface="Courier New" panose="02070309020205020404" pitchFamily="49" charset="0"/>
              </a:rPr>
              <a:t>grRateWT</a:t>
            </a:r>
            <a:r>
              <a:rPr lang="fr-LU" sz="1200" dirty="0">
                <a:solidFill>
                  <a:srgbClr val="000000"/>
                </a:solidFill>
                <a:latin typeface="Courier New" panose="02070309020205020404" pitchFamily="49" charset="0"/>
              </a:rPr>
              <a:t>] = </a:t>
            </a:r>
            <a:r>
              <a:rPr lang="fr-LU" sz="1200" dirty="0" err="1">
                <a:solidFill>
                  <a:srgbClr val="000000"/>
                </a:solidFill>
                <a:latin typeface="Courier New" panose="02070309020205020404" pitchFamily="49" charset="0"/>
              </a:rPr>
              <a:t>singleGeneDeletion</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a:t>
            </a:r>
            <a:r>
              <a:rPr lang="fr-LU" sz="1200" dirty="0" err="1">
                <a:solidFill>
                  <a:srgbClr val="A020F0"/>
                </a:solidFill>
                <a:latin typeface="Courier New" panose="02070309020205020404" pitchFamily="49" charset="0"/>
              </a:rPr>
              <a:t>'FBA</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a:t>
            </a:r>
          </a:p>
          <a:p>
            <a:endParaRPr lang="fr-LU" sz="1200" dirty="0"/>
          </a:p>
          <a:p>
            <a:pPr marL="0" indent="0">
              <a:buNone/>
            </a:pPr>
            <a:endParaRPr lang="fr-LU" sz="1200" dirty="0">
              <a:solidFill>
                <a:srgbClr val="000000"/>
              </a:solidFill>
              <a:latin typeface="Courier New" panose="02070309020205020404" pitchFamily="49" charset="0"/>
            </a:endParaRPr>
          </a:p>
          <a:p>
            <a:endParaRPr lang="fr-LU" dirty="0"/>
          </a:p>
          <a:p>
            <a:pPr marL="0" indent="0">
              <a:buNone/>
            </a:pPr>
            <a:endParaRPr lang="fr-LU" dirty="0"/>
          </a:p>
        </p:txBody>
      </p:sp>
      <p:sp>
        <p:nvSpPr>
          <p:cNvPr id="4" name="TextBox 3"/>
          <p:cNvSpPr txBox="1"/>
          <p:nvPr/>
        </p:nvSpPr>
        <p:spPr>
          <a:xfrm>
            <a:off x="6011383" y="3134655"/>
            <a:ext cx="620110" cy="369332"/>
          </a:xfrm>
          <a:prstGeom prst="rect">
            <a:avLst/>
          </a:prstGeom>
          <a:noFill/>
          <a:ln>
            <a:solidFill>
              <a:schemeClr val="tx1"/>
            </a:solidFill>
          </a:ln>
        </p:spPr>
        <p:txBody>
          <a:bodyPr wrap="square" rtlCol="0">
            <a:spAutoFit/>
          </a:bodyPr>
          <a:lstStyle/>
          <a:p>
            <a:pPr algn="ctr"/>
            <a:r>
              <a:rPr lang="en-US" dirty="0"/>
              <a:t>A</a:t>
            </a:r>
            <a:endParaRPr lang="fr-LU" dirty="0"/>
          </a:p>
        </p:txBody>
      </p:sp>
      <p:sp>
        <p:nvSpPr>
          <p:cNvPr id="5" name="TextBox 4"/>
          <p:cNvSpPr txBox="1"/>
          <p:nvPr/>
        </p:nvSpPr>
        <p:spPr>
          <a:xfrm>
            <a:off x="7845519" y="4030460"/>
            <a:ext cx="620110" cy="369332"/>
          </a:xfrm>
          <a:prstGeom prst="rect">
            <a:avLst/>
          </a:prstGeom>
          <a:noFill/>
          <a:ln>
            <a:solidFill>
              <a:schemeClr val="tx1"/>
            </a:solidFill>
          </a:ln>
        </p:spPr>
        <p:txBody>
          <a:bodyPr wrap="square" rtlCol="0">
            <a:spAutoFit/>
          </a:bodyPr>
          <a:lstStyle/>
          <a:p>
            <a:pPr algn="ctr"/>
            <a:r>
              <a:rPr lang="en-US" dirty="0"/>
              <a:t>D</a:t>
            </a:r>
            <a:endParaRPr lang="fr-LU" dirty="0"/>
          </a:p>
        </p:txBody>
      </p:sp>
      <p:sp>
        <p:nvSpPr>
          <p:cNvPr id="6" name="TextBox 5"/>
          <p:cNvSpPr txBox="1"/>
          <p:nvPr/>
        </p:nvSpPr>
        <p:spPr>
          <a:xfrm>
            <a:off x="6631493" y="4030460"/>
            <a:ext cx="620110" cy="369332"/>
          </a:xfrm>
          <a:prstGeom prst="rect">
            <a:avLst/>
          </a:prstGeom>
          <a:noFill/>
          <a:ln>
            <a:solidFill>
              <a:schemeClr val="tx1"/>
            </a:solidFill>
          </a:ln>
        </p:spPr>
        <p:txBody>
          <a:bodyPr wrap="square" rtlCol="0">
            <a:spAutoFit/>
          </a:bodyPr>
          <a:lstStyle/>
          <a:p>
            <a:pPr algn="ctr"/>
            <a:r>
              <a:rPr lang="en-US" dirty="0"/>
              <a:t>C</a:t>
            </a:r>
            <a:endParaRPr lang="fr-LU" dirty="0"/>
          </a:p>
        </p:txBody>
      </p:sp>
      <p:cxnSp>
        <p:nvCxnSpPr>
          <p:cNvPr id="7" name="Straight Arrow Connector 6"/>
          <p:cNvCxnSpPr>
            <a:endCxn id="4" idx="0"/>
          </p:cNvCxnSpPr>
          <p:nvPr/>
        </p:nvCxnSpPr>
        <p:spPr>
          <a:xfrm>
            <a:off x="6321438" y="2423002"/>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7" idx="2"/>
            <a:endCxn id="5" idx="0"/>
          </p:cNvCxnSpPr>
          <p:nvPr/>
        </p:nvCxnSpPr>
        <p:spPr>
          <a:xfrm>
            <a:off x="7477577" y="3509709"/>
            <a:ext cx="677997"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7" idx="2"/>
            <a:endCxn id="6" idx="0"/>
          </p:cNvCxnSpPr>
          <p:nvPr/>
        </p:nvCxnSpPr>
        <p:spPr>
          <a:xfrm flipH="1">
            <a:off x="6941548" y="3509709"/>
            <a:ext cx="536029"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 idx="0"/>
          </p:cNvCxnSpPr>
          <p:nvPr/>
        </p:nvCxnSpPr>
        <p:spPr>
          <a:xfrm>
            <a:off x="6321438" y="3503987"/>
            <a:ext cx="620110" cy="526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a:off x="6941548" y="4399792"/>
            <a:ext cx="0" cy="720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7504641" y="2651209"/>
            <a:ext cx="536029" cy="276999"/>
          </a:xfrm>
          <a:prstGeom prst="rect">
            <a:avLst/>
          </a:prstGeom>
          <a:noFill/>
          <a:ln w="28575">
            <a:noFill/>
            <a:prstDash val="sysDot"/>
          </a:ln>
        </p:spPr>
        <p:txBody>
          <a:bodyPr wrap="square" rtlCol="0">
            <a:spAutoFit/>
          </a:bodyPr>
          <a:lstStyle/>
          <a:p>
            <a:r>
              <a:rPr lang="en-US" sz="1200" dirty="0"/>
              <a:t>v2=1</a:t>
            </a:r>
            <a:endParaRPr lang="fr-LU" sz="1200" dirty="0"/>
          </a:p>
        </p:txBody>
      </p:sp>
      <p:sp>
        <p:nvSpPr>
          <p:cNvPr id="14" name="TextBox 13"/>
          <p:cNvSpPr txBox="1"/>
          <p:nvPr/>
        </p:nvSpPr>
        <p:spPr>
          <a:xfrm>
            <a:off x="6873438" y="3633033"/>
            <a:ext cx="536029" cy="276999"/>
          </a:xfrm>
          <a:prstGeom prst="rect">
            <a:avLst/>
          </a:prstGeom>
          <a:noFill/>
        </p:spPr>
        <p:txBody>
          <a:bodyPr wrap="square" rtlCol="0">
            <a:spAutoFit/>
          </a:bodyPr>
          <a:lstStyle/>
          <a:p>
            <a:r>
              <a:rPr lang="en-US" sz="1200" dirty="0"/>
              <a:t>v4</a:t>
            </a:r>
            <a:endParaRPr lang="fr-LU" sz="1200" dirty="0"/>
          </a:p>
        </p:txBody>
      </p:sp>
      <p:sp>
        <p:nvSpPr>
          <p:cNvPr id="15" name="TextBox 14"/>
          <p:cNvSpPr txBox="1"/>
          <p:nvPr/>
        </p:nvSpPr>
        <p:spPr>
          <a:xfrm>
            <a:off x="6236852" y="3630137"/>
            <a:ext cx="536029" cy="276999"/>
          </a:xfrm>
          <a:prstGeom prst="rect">
            <a:avLst/>
          </a:prstGeom>
          <a:noFill/>
        </p:spPr>
        <p:txBody>
          <a:bodyPr wrap="square" rtlCol="0">
            <a:spAutoFit/>
          </a:bodyPr>
          <a:lstStyle/>
          <a:p>
            <a:r>
              <a:rPr lang="en-US" sz="1200" dirty="0"/>
              <a:t>v3</a:t>
            </a:r>
            <a:endParaRPr lang="fr-LU" sz="1200" dirty="0"/>
          </a:p>
        </p:txBody>
      </p:sp>
      <p:sp>
        <p:nvSpPr>
          <p:cNvPr id="16" name="TextBox 15"/>
          <p:cNvSpPr txBox="1"/>
          <p:nvPr/>
        </p:nvSpPr>
        <p:spPr>
          <a:xfrm>
            <a:off x="7829672" y="3630137"/>
            <a:ext cx="536029" cy="276999"/>
          </a:xfrm>
          <a:prstGeom prst="rect">
            <a:avLst/>
          </a:prstGeom>
          <a:noFill/>
        </p:spPr>
        <p:txBody>
          <a:bodyPr wrap="square" rtlCol="0">
            <a:spAutoFit/>
          </a:bodyPr>
          <a:lstStyle/>
          <a:p>
            <a:r>
              <a:rPr lang="en-US" sz="1200" dirty="0"/>
              <a:t>v5</a:t>
            </a:r>
            <a:endParaRPr lang="fr-LU" sz="1200" dirty="0"/>
          </a:p>
        </p:txBody>
      </p:sp>
      <p:sp>
        <p:nvSpPr>
          <p:cNvPr id="17" name="TextBox 16"/>
          <p:cNvSpPr txBox="1"/>
          <p:nvPr/>
        </p:nvSpPr>
        <p:spPr>
          <a:xfrm>
            <a:off x="7167522" y="3140377"/>
            <a:ext cx="620110" cy="369332"/>
          </a:xfrm>
          <a:prstGeom prst="rect">
            <a:avLst/>
          </a:prstGeom>
          <a:noFill/>
          <a:ln>
            <a:solidFill>
              <a:schemeClr val="tx1"/>
            </a:solidFill>
          </a:ln>
        </p:spPr>
        <p:txBody>
          <a:bodyPr wrap="square" rtlCol="0">
            <a:spAutoFit/>
          </a:bodyPr>
          <a:lstStyle/>
          <a:p>
            <a:pPr algn="ctr"/>
            <a:r>
              <a:rPr lang="en-US" dirty="0"/>
              <a:t>B</a:t>
            </a:r>
            <a:endParaRPr lang="fr-LU" dirty="0"/>
          </a:p>
        </p:txBody>
      </p:sp>
      <p:cxnSp>
        <p:nvCxnSpPr>
          <p:cNvPr id="18" name="Straight Arrow Connector 17"/>
          <p:cNvCxnSpPr>
            <a:endCxn id="17" idx="0"/>
          </p:cNvCxnSpPr>
          <p:nvPr/>
        </p:nvCxnSpPr>
        <p:spPr>
          <a:xfrm>
            <a:off x="7477577" y="2428724"/>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941548" y="4611398"/>
            <a:ext cx="536029" cy="276999"/>
          </a:xfrm>
          <a:prstGeom prst="rect">
            <a:avLst/>
          </a:prstGeom>
          <a:noFill/>
        </p:spPr>
        <p:txBody>
          <a:bodyPr wrap="square" rtlCol="0">
            <a:spAutoFit/>
          </a:bodyPr>
          <a:lstStyle/>
          <a:p>
            <a:r>
              <a:rPr lang="en-US" sz="1200" dirty="0"/>
              <a:t>v6</a:t>
            </a:r>
            <a:endParaRPr lang="fr-LU" sz="1200" dirty="0"/>
          </a:p>
        </p:txBody>
      </p:sp>
      <p:sp>
        <p:nvSpPr>
          <p:cNvPr id="20" name="TextBox 19"/>
          <p:cNvSpPr txBox="1"/>
          <p:nvPr/>
        </p:nvSpPr>
        <p:spPr>
          <a:xfrm>
            <a:off x="8155573" y="4611397"/>
            <a:ext cx="536029" cy="276999"/>
          </a:xfrm>
          <a:prstGeom prst="rect">
            <a:avLst/>
          </a:prstGeom>
          <a:noFill/>
        </p:spPr>
        <p:txBody>
          <a:bodyPr wrap="square" rtlCol="0">
            <a:spAutoFit/>
          </a:bodyPr>
          <a:lstStyle/>
          <a:p>
            <a:r>
              <a:rPr lang="en-US" sz="1200" dirty="0"/>
              <a:t>v7</a:t>
            </a:r>
            <a:endParaRPr lang="fr-LU" sz="1200" dirty="0"/>
          </a:p>
        </p:txBody>
      </p:sp>
      <p:cxnSp>
        <p:nvCxnSpPr>
          <p:cNvPr id="21" name="Straight Arrow Connector 20"/>
          <p:cNvCxnSpPr>
            <a:stCxn id="5" idx="2"/>
          </p:cNvCxnSpPr>
          <p:nvPr/>
        </p:nvCxnSpPr>
        <p:spPr>
          <a:xfrm>
            <a:off x="8155574" y="4399792"/>
            <a:ext cx="0" cy="72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quot;No&quot; Symbol 24"/>
          <p:cNvSpPr/>
          <p:nvPr/>
        </p:nvSpPr>
        <p:spPr>
          <a:xfrm>
            <a:off x="7656476" y="3604710"/>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pic>
        <p:nvPicPr>
          <p:cNvPr id="33" name="Picture 32"/>
          <p:cNvPicPr>
            <a:picLocks noChangeAspect="1"/>
          </p:cNvPicPr>
          <p:nvPr/>
        </p:nvPicPr>
        <p:blipFill rotWithShape="1">
          <a:blip r:embed="rId2"/>
          <a:srcRect l="12157" t="51918" r="85392" b="32207"/>
          <a:stretch/>
        </p:blipFill>
        <p:spPr>
          <a:xfrm>
            <a:off x="617472" y="2789709"/>
            <a:ext cx="1087994" cy="1982026"/>
          </a:xfrm>
          <a:prstGeom prst="rect">
            <a:avLst/>
          </a:prstGeom>
        </p:spPr>
      </p:pic>
      <p:pic>
        <p:nvPicPr>
          <p:cNvPr id="37" name="Picture 36"/>
          <p:cNvPicPr>
            <a:picLocks noChangeAspect="1"/>
          </p:cNvPicPr>
          <p:nvPr/>
        </p:nvPicPr>
        <p:blipFill rotWithShape="1">
          <a:blip r:embed="rId2"/>
          <a:srcRect l="12157" t="70905" r="85392" b="14081"/>
          <a:stretch/>
        </p:blipFill>
        <p:spPr>
          <a:xfrm>
            <a:off x="1915496" y="2852426"/>
            <a:ext cx="1087994" cy="1874521"/>
          </a:xfrm>
          <a:prstGeom prst="rect">
            <a:avLst/>
          </a:prstGeom>
        </p:spPr>
      </p:pic>
      <p:pic>
        <p:nvPicPr>
          <p:cNvPr id="39" name="Picture 38"/>
          <p:cNvPicPr>
            <a:picLocks noChangeAspect="1"/>
          </p:cNvPicPr>
          <p:nvPr/>
        </p:nvPicPr>
        <p:blipFill rotWithShape="1">
          <a:blip r:embed="rId2"/>
          <a:srcRect l="12157" t="88935" r="85392" b="4858"/>
          <a:stretch/>
        </p:blipFill>
        <p:spPr>
          <a:xfrm>
            <a:off x="3363866" y="2791703"/>
            <a:ext cx="1087994" cy="774877"/>
          </a:xfrm>
          <a:prstGeom prst="rect">
            <a:avLst/>
          </a:prstGeom>
        </p:spPr>
      </p:pic>
      <p:sp>
        <p:nvSpPr>
          <p:cNvPr id="41" name="&quot;No&quot; Symbol 40"/>
          <p:cNvSpPr/>
          <p:nvPr/>
        </p:nvSpPr>
        <p:spPr>
          <a:xfrm>
            <a:off x="8008056" y="4435291"/>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36" name="Rectangle 35"/>
          <p:cNvSpPr/>
          <p:nvPr/>
        </p:nvSpPr>
        <p:spPr>
          <a:xfrm>
            <a:off x="281328" y="4075286"/>
            <a:ext cx="2381196" cy="263634"/>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43" name="Rectangle 42"/>
          <p:cNvSpPr/>
          <p:nvPr/>
        </p:nvSpPr>
        <p:spPr>
          <a:xfrm>
            <a:off x="281328" y="4506330"/>
            <a:ext cx="2355004" cy="263634"/>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44" name="TextBox 43"/>
          <p:cNvSpPr txBox="1"/>
          <p:nvPr/>
        </p:nvSpPr>
        <p:spPr>
          <a:xfrm>
            <a:off x="2721239" y="4268318"/>
            <a:ext cx="1959698" cy="338554"/>
          </a:xfrm>
          <a:prstGeom prst="rect">
            <a:avLst/>
          </a:prstGeom>
          <a:noFill/>
        </p:spPr>
        <p:txBody>
          <a:bodyPr wrap="square" rtlCol="0">
            <a:spAutoFit/>
          </a:bodyPr>
          <a:lstStyle/>
          <a:p>
            <a:r>
              <a:rPr lang="en-US" sz="1600" dirty="0">
                <a:solidFill>
                  <a:srgbClr val="FF0000"/>
                </a:solidFill>
              </a:rPr>
              <a:t>No effect</a:t>
            </a:r>
            <a:endParaRPr lang="fr-LU" sz="1600" dirty="0">
              <a:solidFill>
                <a:srgbClr val="FF0000"/>
              </a:solidFill>
            </a:endParaRPr>
          </a:p>
        </p:txBody>
      </p:sp>
      <p:sp>
        <p:nvSpPr>
          <p:cNvPr id="45" name="TextBox 44"/>
          <p:cNvSpPr txBox="1"/>
          <p:nvPr/>
        </p:nvSpPr>
        <p:spPr>
          <a:xfrm>
            <a:off x="256114" y="3197099"/>
            <a:ext cx="856381" cy="1618392"/>
          </a:xfrm>
          <a:prstGeom prst="rect">
            <a:avLst/>
          </a:prstGeom>
          <a:noFill/>
        </p:spPr>
        <p:txBody>
          <a:bodyPr wrap="square" rtlCol="0">
            <a:spAutoFit/>
          </a:bodyPr>
          <a:lstStyle/>
          <a:p>
            <a:pPr>
              <a:lnSpc>
                <a:spcPts val="1700"/>
              </a:lnSpc>
            </a:pPr>
            <a:r>
              <a:rPr lang="en-US" sz="1200" dirty="0">
                <a:solidFill>
                  <a:srgbClr val="C00000"/>
                </a:solidFill>
              </a:rPr>
              <a:t>Gene1</a:t>
            </a:r>
          </a:p>
          <a:p>
            <a:pPr>
              <a:lnSpc>
                <a:spcPts val="1700"/>
              </a:lnSpc>
            </a:pPr>
            <a:r>
              <a:rPr lang="en-US" sz="1200" dirty="0">
                <a:solidFill>
                  <a:srgbClr val="C00000"/>
                </a:solidFill>
              </a:rPr>
              <a:t>Gene2</a:t>
            </a:r>
          </a:p>
          <a:p>
            <a:pPr>
              <a:lnSpc>
                <a:spcPts val="1700"/>
              </a:lnSpc>
            </a:pPr>
            <a:r>
              <a:rPr lang="en-US" sz="1200" dirty="0">
                <a:solidFill>
                  <a:srgbClr val="C00000"/>
                </a:solidFill>
              </a:rPr>
              <a:t>Gene3</a:t>
            </a:r>
          </a:p>
          <a:p>
            <a:pPr>
              <a:lnSpc>
                <a:spcPts val="1700"/>
              </a:lnSpc>
            </a:pPr>
            <a:r>
              <a:rPr lang="en-US" sz="1200" dirty="0">
                <a:solidFill>
                  <a:srgbClr val="C00000"/>
                </a:solidFill>
              </a:rPr>
              <a:t>Gene4</a:t>
            </a:r>
          </a:p>
          <a:p>
            <a:pPr>
              <a:lnSpc>
                <a:spcPts val="1700"/>
              </a:lnSpc>
            </a:pPr>
            <a:r>
              <a:rPr lang="en-US" sz="1200" dirty="0">
                <a:solidFill>
                  <a:srgbClr val="C00000"/>
                </a:solidFill>
              </a:rPr>
              <a:t>Gene5</a:t>
            </a:r>
          </a:p>
          <a:p>
            <a:pPr>
              <a:lnSpc>
                <a:spcPts val="1700"/>
              </a:lnSpc>
            </a:pPr>
            <a:r>
              <a:rPr lang="en-US" sz="1200" dirty="0">
                <a:solidFill>
                  <a:srgbClr val="C00000"/>
                </a:solidFill>
              </a:rPr>
              <a:t>Gene6</a:t>
            </a:r>
          </a:p>
          <a:p>
            <a:pPr>
              <a:lnSpc>
                <a:spcPts val="1700"/>
              </a:lnSpc>
            </a:pPr>
            <a:r>
              <a:rPr lang="en-US" sz="1200" dirty="0">
                <a:solidFill>
                  <a:srgbClr val="C00000"/>
                </a:solidFill>
              </a:rPr>
              <a:t>Gene7</a:t>
            </a:r>
            <a:endParaRPr lang="fr-LU" sz="1200" dirty="0">
              <a:solidFill>
                <a:srgbClr val="C00000"/>
              </a:solidFill>
            </a:endParaRPr>
          </a:p>
        </p:txBody>
      </p:sp>
      <p:sp>
        <p:nvSpPr>
          <p:cNvPr id="46" name="TextBox 45"/>
          <p:cNvSpPr txBox="1"/>
          <p:nvPr/>
        </p:nvSpPr>
        <p:spPr>
          <a:xfrm>
            <a:off x="6350274" y="2646051"/>
            <a:ext cx="817248" cy="276999"/>
          </a:xfrm>
          <a:prstGeom prst="rect">
            <a:avLst/>
          </a:prstGeom>
          <a:noFill/>
          <a:ln w="28575">
            <a:solidFill>
              <a:srgbClr val="FF0000"/>
            </a:solidFill>
            <a:prstDash val="sysDot"/>
          </a:ln>
        </p:spPr>
        <p:txBody>
          <a:bodyPr wrap="square" rtlCol="0">
            <a:spAutoFit/>
          </a:bodyPr>
          <a:lstStyle/>
          <a:p>
            <a:pPr algn="ctr"/>
            <a:r>
              <a:rPr lang="en-US" sz="1200" dirty="0">
                <a:latin typeface="+mn-lt"/>
              </a:rPr>
              <a:t>0≤v1≤1</a:t>
            </a:r>
            <a:endParaRPr lang="fr-LU" sz="1200" dirty="0">
              <a:latin typeface="+mn-lt"/>
            </a:endParaRPr>
          </a:p>
        </p:txBody>
      </p:sp>
    </p:spTree>
    <p:extLst>
      <p:ext uri="{BB962C8B-B14F-4D97-AF65-F5344CB8AC3E}">
        <p14:creationId xmlns:p14="http://schemas.microsoft.com/office/powerpoint/2010/main" val="132784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1" grpId="0" animBg="1"/>
      <p:bldP spid="36" grpId="0" animBg="1"/>
      <p:bldP spid="43" grpId="0" animBg="1"/>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gene deletion</a:t>
            </a:r>
            <a:endParaRPr lang="fr-LU" dirty="0"/>
          </a:p>
        </p:txBody>
      </p:sp>
      <p:sp>
        <p:nvSpPr>
          <p:cNvPr id="3" name="Text Placeholder 2"/>
          <p:cNvSpPr>
            <a:spLocks noGrp="1"/>
          </p:cNvSpPr>
          <p:nvPr>
            <p:ph type="body" sz="quarter" idx="13"/>
          </p:nvPr>
        </p:nvSpPr>
        <p:spPr/>
        <p:txBody>
          <a:bodyPr/>
          <a:lstStyle/>
          <a:p>
            <a:pPr marL="0" indent="0">
              <a:buNone/>
            </a:pPr>
            <a:r>
              <a:rPr lang="en-US" sz="1400" b="1" dirty="0"/>
              <a:t>Single gene deletion</a:t>
            </a:r>
            <a:endParaRPr lang="en-US" sz="1400" b="1" dirty="0">
              <a:solidFill>
                <a:srgbClr val="000000"/>
              </a:solidFill>
              <a:latin typeface="Courier New" panose="02070309020205020404" pitchFamily="49" charset="0"/>
            </a:endParaRPr>
          </a:p>
          <a:p>
            <a:pPr marL="0" indent="0">
              <a:buNone/>
            </a:pPr>
            <a:r>
              <a:rPr lang="fr-LU" sz="1200" dirty="0">
                <a:solidFill>
                  <a:srgbClr val="000000"/>
                </a:solidFill>
                <a:latin typeface="Courier New" panose="02070309020205020404" pitchFamily="49" charset="0"/>
              </a:rPr>
              <a:t>[</a:t>
            </a:r>
            <a:r>
              <a:rPr lang="fr-LU" sz="1200" dirty="0" err="1">
                <a:solidFill>
                  <a:schemeClr val="accent2"/>
                </a:solidFill>
                <a:latin typeface="Courier New" panose="02070309020205020404" pitchFamily="49" charset="0"/>
              </a:rPr>
              <a:t>grRatio</a:t>
            </a:r>
            <a:r>
              <a:rPr lang="fr-LU" sz="1200" dirty="0" err="1">
                <a:solidFill>
                  <a:srgbClr val="000000"/>
                </a:solidFill>
                <a:latin typeface="Courier New" panose="02070309020205020404" pitchFamily="49" charset="0"/>
              </a:rPr>
              <a:t>,</a:t>
            </a:r>
            <a:r>
              <a:rPr lang="fr-LU" sz="1200" dirty="0" err="1">
                <a:solidFill>
                  <a:schemeClr val="accent2">
                    <a:lumMod val="75000"/>
                  </a:schemeClr>
                </a:solidFill>
                <a:latin typeface="Courier New" panose="02070309020205020404" pitchFamily="49" charset="0"/>
              </a:rPr>
              <a:t>grRateKO</a:t>
            </a:r>
            <a:r>
              <a:rPr lang="fr-LU" sz="1200" dirty="0" err="1">
                <a:solidFill>
                  <a:srgbClr val="000000"/>
                </a:solidFill>
                <a:latin typeface="Courier New" panose="02070309020205020404" pitchFamily="49" charset="0"/>
              </a:rPr>
              <a:t>,</a:t>
            </a:r>
            <a:r>
              <a:rPr lang="fr-LU" sz="1200" dirty="0" err="1">
                <a:solidFill>
                  <a:schemeClr val="accent4"/>
                </a:solidFill>
                <a:latin typeface="Courier New" panose="02070309020205020404" pitchFamily="49" charset="0"/>
              </a:rPr>
              <a:t>grRateWT</a:t>
            </a:r>
            <a:r>
              <a:rPr lang="fr-LU" sz="1200" dirty="0">
                <a:solidFill>
                  <a:srgbClr val="000000"/>
                </a:solidFill>
                <a:latin typeface="Courier New" panose="02070309020205020404" pitchFamily="49" charset="0"/>
              </a:rPr>
              <a:t>] = </a:t>
            </a:r>
            <a:r>
              <a:rPr lang="fr-LU" sz="1200" dirty="0" err="1">
                <a:solidFill>
                  <a:srgbClr val="000000"/>
                </a:solidFill>
                <a:latin typeface="Courier New" panose="02070309020205020404" pitchFamily="49" charset="0"/>
              </a:rPr>
              <a:t>singleGeneDeletion</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a:t>
            </a:r>
            <a:r>
              <a:rPr lang="fr-LU" sz="1200" dirty="0" err="1">
                <a:solidFill>
                  <a:srgbClr val="A020F0"/>
                </a:solidFill>
                <a:latin typeface="Courier New" panose="02070309020205020404" pitchFamily="49" charset="0"/>
              </a:rPr>
              <a:t>'FBA</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a:t>
            </a:r>
          </a:p>
          <a:p>
            <a:endParaRPr lang="fr-LU" sz="1200" dirty="0"/>
          </a:p>
          <a:p>
            <a:pPr marL="0" indent="0">
              <a:buNone/>
            </a:pPr>
            <a:endParaRPr lang="fr-LU" sz="1200" dirty="0">
              <a:solidFill>
                <a:srgbClr val="000000"/>
              </a:solidFill>
              <a:latin typeface="Courier New" panose="02070309020205020404" pitchFamily="49" charset="0"/>
            </a:endParaRPr>
          </a:p>
          <a:p>
            <a:endParaRPr lang="fr-LU" dirty="0"/>
          </a:p>
          <a:p>
            <a:pPr marL="0" indent="0">
              <a:buNone/>
            </a:pPr>
            <a:endParaRPr lang="fr-LU" dirty="0"/>
          </a:p>
        </p:txBody>
      </p:sp>
      <p:sp>
        <p:nvSpPr>
          <p:cNvPr id="4" name="TextBox 3"/>
          <p:cNvSpPr txBox="1"/>
          <p:nvPr/>
        </p:nvSpPr>
        <p:spPr>
          <a:xfrm>
            <a:off x="6011383" y="3134656"/>
            <a:ext cx="620110" cy="369332"/>
          </a:xfrm>
          <a:prstGeom prst="rect">
            <a:avLst/>
          </a:prstGeom>
          <a:noFill/>
          <a:ln>
            <a:solidFill>
              <a:schemeClr val="tx1"/>
            </a:solidFill>
          </a:ln>
        </p:spPr>
        <p:txBody>
          <a:bodyPr wrap="square" rtlCol="0">
            <a:spAutoFit/>
          </a:bodyPr>
          <a:lstStyle/>
          <a:p>
            <a:pPr algn="ctr"/>
            <a:r>
              <a:rPr lang="en-US" dirty="0"/>
              <a:t>A</a:t>
            </a:r>
            <a:endParaRPr lang="fr-LU" dirty="0"/>
          </a:p>
        </p:txBody>
      </p:sp>
      <p:sp>
        <p:nvSpPr>
          <p:cNvPr id="5" name="TextBox 4"/>
          <p:cNvSpPr txBox="1"/>
          <p:nvPr/>
        </p:nvSpPr>
        <p:spPr>
          <a:xfrm>
            <a:off x="7845519" y="4030461"/>
            <a:ext cx="620110" cy="369332"/>
          </a:xfrm>
          <a:prstGeom prst="rect">
            <a:avLst/>
          </a:prstGeom>
          <a:noFill/>
          <a:ln>
            <a:solidFill>
              <a:schemeClr val="tx1"/>
            </a:solidFill>
          </a:ln>
        </p:spPr>
        <p:txBody>
          <a:bodyPr wrap="square" rtlCol="0">
            <a:spAutoFit/>
          </a:bodyPr>
          <a:lstStyle/>
          <a:p>
            <a:pPr algn="ctr"/>
            <a:r>
              <a:rPr lang="en-US" dirty="0"/>
              <a:t>D</a:t>
            </a:r>
            <a:endParaRPr lang="fr-LU" dirty="0"/>
          </a:p>
        </p:txBody>
      </p:sp>
      <p:sp>
        <p:nvSpPr>
          <p:cNvPr id="6" name="TextBox 5"/>
          <p:cNvSpPr txBox="1"/>
          <p:nvPr/>
        </p:nvSpPr>
        <p:spPr>
          <a:xfrm>
            <a:off x="6631493" y="4030461"/>
            <a:ext cx="620110" cy="369332"/>
          </a:xfrm>
          <a:prstGeom prst="rect">
            <a:avLst/>
          </a:prstGeom>
          <a:noFill/>
          <a:ln>
            <a:solidFill>
              <a:schemeClr val="tx1"/>
            </a:solidFill>
          </a:ln>
        </p:spPr>
        <p:txBody>
          <a:bodyPr wrap="square" rtlCol="0">
            <a:spAutoFit/>
          </a:bodyPr>
          <a:lstStyle/>
          <a:p>
            <a:pPr algn="ctr"/>
            <a:r>
              <a:rPr lang="en-US" dirty="0"/>
              <a:t>C</a:t>
            </a:r>
            <a:endParaRPr lang="fr-LU" dirty="0"/>
          </a:p>
        </p:txBody>
      </p:sp>
      <p:cxnSp>
        <p:nvCxnSpPr>
          <p:cNvPr id="7" name="Straight Arrow Connector 6"/>
          <p:cNvCxnSpPr>
            <a:endCxn id="4" idx="0"/>
          </p:cNvCxnSpPr>
          <p:nvPr/>
        </p:nvCxnSpPr>
        <p:spPr>
          <a:xfrm>
            <a:off x="6321438" y="2423003"/>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7" idx="2"/>
            <a:endCxn id="5" idx="0"/>
          </p:cNvCxnSpPr>
          <p:nvPr/>
        </p:nvCxnSpPr>
        <p:spPr>
          <a:xfrm>
            <a:off x="7477577" y="3509710"/>
            <a:ext cx="677997"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7" idx="2"/>
            <a:endCxn id="6" idx="0"/>
          </p:cNvCxnSpPr>
          <p:nvPr/>
        </p:nvCxnSpPr>
        <p:spPr>
          <a:xfrm flipH="1">
            <a:off x="6941548" y="3509710"/>
            <a:ext cx="536029"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 idx="0"/>
          </p:cNvCxnSpPr>
          <p:nvPr/>
        </p:nvCxnSpPr>
        <p:spPr>
          <a:xfrm>
            <a:off x="6321438" y="3503988"/>
            <a:ext cx="620110" cy="526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a:off x="6941548" y="4399793"/>
            <a:ext cx="0" cy="720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7504641" y="2651210"/>
            <a:ext cx="536029" cy="276999"/>
          </a:xfrm>
          <a:prstGeom prst="rect">
            <a:avLst/>
          </a:prstGeom>
          <a:noFill/>
          <a:ln w="28575">
            <a:noFill/>
            <a:prstDash val="sysDot"/>
          </a:ln>
        </p:spPr>
        <p:txBody>
          <a:bodyPr wrap="square" rtlCol="0">
            <a:spAutoFit/>
          </a:bodyPr>
          <a:lstStyle/>
          <a:p>
            <a:r>
              <a:rPr lang="en-US" sz="1200" dirty="0"/>
              <a:t>v2=1</a:t>
            </a:r>
            <a:endParaRPr lang="fr-LU" sz="1200" dirty="0"/>
          </a:p>
        </p:txBody>
      </p:sp>
      <p:sp>
        <p:nvSpPr>
          <p:cNvPr id="14" name="TextBox 13"/>
          <p:cNvSpPr txBox="1"/>
          <p:nvPr/>
        </p:nvSpPr>
        <p:spPr>
          <a:xfrm>
            <a:off x="6873438" y="3633034"/>
            <a:ext cx="536029" cy="276999"/>
          </a:xfrm>
          <a:prstGeom prst="rect">
            <a:avLst/>
          </a:prstGeom>
          <a:noFill/>
        </p:spPr>
        <p:txBody>
          <a:bodyPr wrap="square" rtlCol="0">
            <a:spAutoFit/>
          </a:bodyPr>
          <a:lstStyle/>
          <a:p>
            <a:r>
              <a:rPr lang="en-US" sz="1200" dirty="0"/>
              <a:t>v4</a:t>
            </a:r>
            <a:endParaRPr lang="fr-LU" sz="1200" dirty="0"/>
          </a:p>
        </p:txBody>
      </p:sp>
      <p:sp>
        <p:nvSpPr>
          <p:cNvPr id="15" name="TextBox 14"/>
          <p:cNvSpPr txBox="1"/>
          <p:nvPr/>
        </p:nvSpPr>
        <p:spPr>
          <a:xfrm>
            <a:off x="6236852" y="3630138"/>
            <a:ext cx="536029" cy="276999"/>
          </a:xfrm>
          <a:prstGeom prst="rect">
            <a:avLst/>
          </a:prstGeom>
          <a:noFill/>
        </p:spPr>
        <p:txBody>
          <a:bodyPr wrap="square" rtlCol="0">
            <a:spAutoFit/>
          </a:bodyPr>
          <a:lstStyle/>
          <a:p>
            <a:r>
              <a:rPr lang="en-US" sz="1200" dirty="0"/>
              <a:t>v3</a:t>
            </a:r>
            <a:endParaRPr lang="fr-LU" sz="1200" dirty="0"/>
          </a:p>
        </p:txBody>
      </p:sp>
      <p:sp>
        <p:nvSpPr>
          <p:cNvPr id="16" name="TextBox 15"/>
          <p:cNvSpPr txBox="1"/>
          <p:nvPr/>
        </p:nvSpPr>
        <p:spPr>
          <a:xfrm>
            <a:off x="7829672" y="3630138"/>
            <a:ext cx="536029" cy="276999"/>
          </a:xfrm>
          <a:prstGeom prst="rect">
            <a:avLst/>
          </a:prstGeom>
          <a:noFill/>
        </p:spPr>
        <p:txBody>
          <a:bodyPr wrap="square" rtlCol="0">
            <a:spAutoFit/>
          </a:bodyPr>
          <a:lstStyle/>
          <a:p>
            <a:r>
              <a:rPr lang="en-US" sz="1200" dirty="0"/>
              <a:t>v5</a:t>
            </a:r>
            <a:endParaRPr lang="fr-LU" sz="1200" dirty="0"/>
          </a:p>
        </p:txBody>
      </p:sp>
      <p:sp>
        <p:nvSpPr>
          <p:cNvPr id="17" name="TextBox 16"/>
          <p:cNvSpPr txBox="1"/>
          <p:nvPr/>
        </p:nvSpPr>
        <p:spPr>
          <a:xfrm>
            <a:off x="7167522" y="3140378"/>
            <a:ext cx="620110" cy="369332"/>
          </a:xfrm>
          <a:prstGeom prst="rect">
            <a:avLst/>
          </a:prstGeom>
          <a:noFill/>
          <a:ln>
            <a:solidFill>
              <a:schemeClr val="tx1"/>
            </a:solidFill>
          </a:ln>
        </p:spPr>
        <p:txBody>
          <a:bodyPr wrap="square" rtlCol="0">
            <a:spAutoFit/>
          </a:bodyPr>
          <a:lstStyle/>
          <a:p>
            <a:pPr algn="ctr"/>
            <a:r>
              <a:rPr lang="en-US" dirty="0"/>
              <a:t>B</a:t>
            </a:r>
            <a:endParaRPr lang="fr-LU" dirty="0"/>
          </a:p>
        </p:txBody>
      </p:sp>
      <p:cxnSp>
        <p:nvCxnSpPr>
          <p:cNvPr id="18" name="Straight Arrow Connector 17"/>
          <p:cNvCxnSpPr>
            <a:endCxn id="17" idx="0"/>
          </p:cNvCxnSpPr>
          <p:nvPr/>
        </p:nvCxnSpPr>
        <p:spPr>
          <a:xfrm>
            <a:off x="7477577" y="2428725"/>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941548" y="4611399"/>
            <a:ext cx="536029" cy="276999"/>
          </a:xfrm>
          <a:prstGeom prst="rect">
            <a:avLst/>
          </a:prstGeom>
          <a:noFill/>
        </p:spPr>
        <p:txBody>
          <a:bodyPr wrap="square" rtlCol="0">
            <a:spAutoFit/>
          </a:bodyPr>
          <a:lstStyle/>
          <a:p>
            <a:r>
              <a:rPr lang="en-US" sz="1200" dirty="0"/>
              <a:t>v6</a:t>
            </a:r>
            <a:endParaRPr lang="fr-LU" sz="1200" dirty="0"/>
          </a:p>
        </p:txBody>
      </p:sp>
      <p:sp>
        <p:nvSpPr>
          <p:cNvPr id="20" name="TextBox 19"/>
          <p:cNvSpPr txBox="1"/>
          <p:nvPr/>
        </p:nvSpPr>
        <p:spPr>
          <a:xfrm>
            <a:off x="8155573" y="4611398"/>
            <a:ext cx="536029" cy="276999"/>
          </a:xfrm>
          <a:prstGeom prst="rect">
            <a:avLst/>
          </a:prstGeom>
          <a:noFill/>
        </p:spPr>
        <p:txBody>
          <a:bodyPr wrap="square" rtlCol="0">
            <a:spAutoFit/>
          </a:bodyPr>
          <a:lstStyle/>
          <a:p>
            <a:r>
              <a:rPr lang="en-US" sz="1200" dirty="0"/>
              <a:t>v7</a:t>
            </a:r>
            <a:endParaRPr lang="fr-LU" sz="1200" dirty="0"/>
          </a:p>
        </p:txBody>
      </p:sp>
      <p:cxnSp>
        <p:nvCxnSpPr>
          <p:cNvPr id="21" name="Straight Arrow Connector 20"/>
          <p:cNvCxnSpPr>
            <a:stCxn id="5" idx="2"/>
          </p:cNvCxnSpPr>
          <p:nvPr/>
        </p:nvCxnSpPr>
        <p:spPr>
          <a:xfrm>
            <a:off x="8155574" y="4399793"/>
            <a:ext cx="0" cy="72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quot;No&quot; Symbol 24"/>
          <p:cNvSpPr/>
          <p:nvPr/>
        </p:nvSpPr>
        <p:spPr>
          <a:xfrm>
            <a:off x="6186438" y="2641446"/>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pic>
        <p:nvPicPr>
          <p:cNvPr id="33" name="Picture 32"/>
          <p:cNvPicPr>
            <a:picLocks noChangeAspect="1"/>
          </p:cNvPicPr>
          <p:nvPr/>
        </p:nvPicPr>
        <p:blipFill rotWithShape="1">
          <a:blip r:embed="rId2"/>
          <a:srcRect l="12157" t="51918" r="85392" b="32207"/>
          <a:stretch/>
        </p:blipFill>
        <p:spPr>
          <a:xfrm>
            <a:off x="617472" y="2789710"/>
            <a:ext cx="1087994" cy="1982026"/>
          </a:xfrm>
          <a:prstGeom prst="rect">
            <a:avLst/>
          </a:prstGeom>
        </p:spPr>
      </p:pic>
      <p:pic>
        <p:nvPicPr>
          <p:cNvPr id="37" name="Picture 36"/>
          <p:cNvPicPr>
            <a:picLocks noChangeAspect="1"/>
          </p:cNvPicPr>
          <p:nvPr/>
        </p:nvPicPr>
        <p:blipFill rotWithShape="1">
          <a:blip r:embed="rId2"/>
          <a:srcRect l="12157" t="70905" r="85392" b="14081"/>
          <a:stretch/>
        </p:blipFill>
        <p:spPr>
          <a:xfrm>
            <a:off x="1915496" y="2852427"/>
            <a:ext cx="1087994" cy="1874521"/>
          </a:xfrm>
          <a:prstGeom prst="rect">
            <a:avLst/>
          </a:prstGeom>
        </p:spPr>
      </p:pic>
      <p:pic>
        <p:nvPicPr>
          <p:cNvPr id="39" name="Picture 38"/>
          <p:cNvPicPr>
            <a:picLocks noChangeAspect="1"/>
          </p:cNvPicPr>
          <p:nvPr/>
        </p:nvPicPr>
        <p:blipFill rotWithShape="1">
          <a:blip r:embed="rId2"/>
          <a:srcRect l="12157" t="88935" r="85392" b="4858"/>
          <a:stretch/>
        </p:blipFill>
        <p:spPr>
          <a:xfrm>
            <a:off x="3363866" y="2791704"/>
            <a:ext cx="1087994" cy="774877"/>
          </a:xfrm>
          <a:prstGeom prst="rect">
            <a:avLst/>
          </a:prstGeom>
        </p:spPr>
      </p:pic>
      <p:sp>
        <p:nvSpPr>
          <p:cNvPr id="41" name="&quot;No&quot; Symbol 40"/>
          <p:cNvSpPr/>
          <p:nvPr/>
        </p:nvSpPr>
        <p:spPr>
          <a:xfrm>
            <a:off x="7350717" y="2670678"/>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36" name="Rectangle 35"/>
          <p:cNvSpPr/>
          <p:nvPr/>
        </p:nvSpPr>
        <p:spPr>
          <a:xfrm>
            <a:off x="256114" y="3242420"/>
            <a:ext cx="2368679" cy="872381"/>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44" name="TextBox 43"/>
          <p:cNvSpPr txBox="1"/>
          <p:nvPr/>
        </p:nvSpPr>
        <p:spPr>
          <a:xfrm>
            <a:off x="2707830" y="3386222"/>
            <a:ext cx="1959698" cy="584775"/>
          </a:xfrm>
          <a:prstGeom prst="rect">
            <a:avLst/>
          </a:prstGeom>
          <a:noFill/>
        </p:spPr>
        <p:txBody>
          <a:bodyPr wrap="square" rtlCol="0">
            <a:spAutoFit/>
          </a:bodyPr>
          <a:lstStyle/>
          <a:p>
            <a:r>
              <a:rPr lang="en-US" sz="1600" dirty="0">
                <a:solidFill>
                  <a:srgbClr val="FF0000"/>
                </a:solidFill>
                <a:latin typeface="Calibri" panose="020F0502020204030204" pitchFamily="34" charset="0"/>
              </a:rPr>
              <a:t>Effect:</a:t>
            </a:r>
          </a:p>
          <a:p>
            <a:r>
              <a:rPr lang="en-US" sz="1600" dirty="0">
                <a:solidFill>
                  <a:srgbClr val="FF0000"/>
                </a:solidFill>
                <a:latin typeface="Calibri" panose="020F0502020204030204" pitchFamily="34" charset="0"/>
              </a:rPr>
              <a:t>↘ Objective flux</a:t>
            </a:r>
            <a:endParaRPr lang="fr-LU" sz="1600" dirty="0">
              <a:solidFill>
                <a:srgbClr val="FF0000"/>
              </a:solidFill>
            </a:endParaRPr>
          </a:p>
        </p:txBody>
      </p:sp>
      <p:sp>
        <p:nvSpPr>
          <p:cNvPr id="30" name="&quot;No&quot; Symbol 29"/>
          <p:cNvSpPr/>
          <p:nvPr/>
        </p:nvSpPr>
        <p:spPr>
          <a:xfrm>
            <a:off x="6452284" y="3604992"/>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31" name="&quot;No&quot; Symbol 30"/>
          <p:cNvSpPr/>
          <p:nvPr/>
        </p:nvSpPr>
        <p:spPr>
          <a:xfrm>
            <a:off x="7116603" y="3638756"/>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32" name="TextBox 31"/>
          <p:cNvSpPr txBox="1"/>
          <p:nvPr/>
        </p:nvSpPr>
        <p:spPr>
          <a:xfrm>
            <a:off x="256114" y="3197099"/>
            <a:ext cx="856381" cy="1618392"/>
          </a:xfrm>
          <a:prstGeom prst="rect">
            <a:avLst/>
          </a:prstGeom>
          <a:noFill/>
        </p:spPr>
        <p:txBody>
          <a:bodyPr wrap="square" rtlCol="0">
            <a:spAutoFit/>
          </a:bodyPr>
          <a:lstStyle/>
          <a:p>
            <a:pPr>
              <a:lnSpc>
                <a:spcPts val="1700"/>
              </a:lnSpc>
            </a:pPr>
            <a:r>
              <a:rPr lang="en-US" sz="1200" dirty="0">
                <a:solidFill>
                  <a:srgbClr val="C00000"/>
                </a:solidFill>
              </a:rPr>
              <a:t>Gene1</a:t>
            </a:r>
          </a:p>
          <a:p>
            <a:pPr>
              <a:lnSpc>
                <a:spcPts val="1700"/>
              </a:lnSpc>
            </a:pPr>
            <a:r>
              <a:rPr lang="en-US" sz="1200" dirty="0">
                <a:solidFill>
                  <a:srgbClr val="C00000"/>
                </a:solidFill>
              </a:rPr>
              <a:t>Gene2</a:t>
            </a:r>
          </a:p>
          <a:p>
            <a:pPr>
              <a:lnSpc>
                <a:spcPts val="1700"/>
              </a:lnSpc>
            </a:pPr>
            <a:r>
              <a:rPr lang="en-US" sz="1200" dirty="0">
                <a:solidFill>
                  <a:srgbClr val="C00000"/>
                </a:solidFill>
              </a:rPr>
              <a:t>Gene3</a:t>
            </a:r>
          </a:p>
          <a:p>
            <a:pPr>
              <a:lnSpc>
                <a:spcPts val="1700"/>
              </a:lnSpc>
            </a:pPr>
            <a:r>
              <a:rPr lang="en-US" sz="1200" dirty="0">
                <a:solidFill>
                  <a:srgbClr val="C00000"/>
                </a:solidFill>
              </a:rPr>
              <a:t>Gene4</a:t>
            </a:r>
          </a:p>
          <a:p>
            <a:pPr>
              <a:lnSpc>
                <a:spcPts val="1700"/>
              </a:lnSpc>
            </a:pPr>
            <a:r>
              <a:rPr lang="en-US" sz="1200" dirty="0">
                <a:solidFill>
                  <a:srgbClr val="C00000"/>
                </a:solidFill>
              </a:rPr>
              <a:t>Gene5</a:t>
            </a:r>
          </a:p>
          <a:p>
            <a:pPr>
              <a:lnSpc>
                <a:spcPts val="1700"/>
              </a:lnSpc>
            </a:pPr>
            <a:r>
              <a:rPr lang="en-US" sz="1200" dirty="0">
                <a:solidFill>
                  <a:srgbClr val="C00000"/>
                </a:solidFill>
              </a:rPr>
              <a:t>Gene6</a:t>
            </a:r>
          </a:p>
          <a:p>
            <a:pPr>
              <a:lnSpc>
                <a:spcPts val="1700"/>
              </a:lnSpc>
            </a:pPr>
            <a:r>
              <a:rPr lang="en-US" sz="1200" dirty="0">
                <a:solidFill>
                  <a:srgbClr val="C00000"/>
                </a:solidFill>
              </a:rPr>
              <a:t>Gene7</a:t>
            </a:r>
            <a:endParaRPr lang="fr-LU" sz="1200" dirty="0">
              <a:solidFill>
                <a:srgbClr val="C00000"/>
              </a:solidFill>
            </a:endParaRPr>
          </a:p>
        </p:txBody>
      </p:sp>
      <p:sp>
        <p:nvSpPr>
          <p:cNvPr id="34" name="TextBox 33"/>
          <p:cNvSpPr txBox="1"/>
          <p:nvPr/>
        </p:nvSpPr>
        <p:spPr>
          <a:xfrm>
            <a:off x="6350274" y="2646051"/>
            <a:ext cx="817248" cy="276999"/>
          </a:xfrm>
          <a:prstGeom prst="rect">
            <a:avLst/>
          </a:prstGeom>
          <a:noFill/>
          <a:ln w="28575">
            <a:solidFill>
              <a:srgbClr val="FF0000"/>
            </a:solidFill>
            <a:prstDash val="sysDot"/>
          </a:ln>
        </p:spPr>
        <p:txBody>
          <a:bodyPr wrap="square" rtlCol="0">
            <a:spAutoFit/>
          </a:bodyPr>
          <a:lstStyle/>
          <a:p>
            <a:pPr algn="ctr"/>
            <a:r>
              <a:rPr lang="en-US" sz="1200" dirty="0">
                <a:latin typeface="+mn-lt"/>
              </a:rPr>
              <a:t>0≤v1≤1</a:t>
            </a:r>
            <a:endParaRPr lang="fr-LU" sz="1200" dirty="0">
              <a:latin typeface="+mn-lt"/>
            </a:endParaRPr>
          </a:p>
        </p:txBody>
      </p:sp>
    </p:spTree>
    <p:extLst>
      <p:ext uri="{BB962C8B-B14F-4D97-AF65-F5344CB8AC3E}">
        <p14:creationId xmlns:p14="http://schemas.microsoft.com/office/powerpoint/2010/main" val="28226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1" grpId="0" animBg="1"/>
      <p:bldP spid="41" grpId="1" animBg="1"/>
      <p:bldP spid="44" grpId="0"/>
      <p:bldP spid="30" grpId="0" animBg="1"/>
      <p:bldP spid="30" grpId="1" animBg="1"/>
      <p:bldP spid="31" grpId="0" animBg="1"/>
      <p:bldP spid="3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gene deletion</a:t>
            </a:r>
            <a:endParaRPr lang="fr-LU" dirty="0"/>
          </a:p>
        </p:txBody>
      </p:sp>
      <p:sp>
        <p:nvSpPr>
          <p:cNvPr id="3" name="Text Placeholder 2"/>
          <p:cNvSpPr>
            <a:spLocks noGrp="1"/>
          </p:cNvSpPr>
          <p:nvPr>
            <p:ph type="body" sz="quarter" idx="13"/>
          </p:nvPr>
        </p:nvSpPr>
        <p:spPr/>
        <p:txBody>
          <a:bodyPr/>
          <a:lstStyle/>
          <a:p>
            <a:pPr marL="0" indent="0">
              <a:buNone/>
            </a:pPr>
            <a:r>
              <a:rPr lang="en-US" sz="1400" b="1" dirty="0"/>
              <a:t>Single gene deletion</a:t>
            </a:r>
            <a:endParaRPr lang="en-US" sz="1400" b="1" dirty="0">
              <a:solidFill>
                <a:srgbClr val="000000"/>
              </a:solidFill>
              <a:latin typeface="Courier New" panose="02070309020205020404" pitchFamily="49" charset="0"/>
            </a:endParaRPr>
          </a:p>
          <a:p>
            <a:pPr marL="0" indent="0">
              <a:buNone/>
            </a:pPr>
            <a:r>
              <a:rPr lang="fr-LU" sz="1200" dirty="0">
                <a:solidFill>
                  <a:srgbClr val="000000"/>
                </a:solidFill>
                <a:latin typeface="Courier New" panose="02070309020205020404" pitchFamily="49" charset="0"/>
              </a:rPr>
              <a:t>[</a:t>
            </a:r>
            <a:r>
              <a:rPr lang="fr-LU" sz="1200" dirty="0" err="1">
                <a:solidFill>
                  <a:schemeClr val="accent2"/>
                </a:solidFill>
                <a:latin typeface="Courier New" panose="02070309020205020404" pitchFamily="49" charset="0"/>
              </a:rPr>
              <a:t>grRatio</a:t>
            </a:r>
            <a:r>
              <a:rPr lang="fr-LU" sz="1200" dirty="0" err="1">
                <a:solidFill>
                  <a:srgbClr val="000000"/>
                </a:solidFill>
                <a:latin typeface="Courier New" panose="02070309020205020404" pitchFamily="49" charset="0"/>
              </a:rPr>
              <a:t>,</a:t>
            </a:r>
            <a:r>
              <a:rPr lang="fr-LU" sz="1200" dirty="0" err="1">
                <a:solidFill>
                  <a:schemeClr val="accent2">
                    <a:lumMod val="75000"/>
                  </a:schemeClr>
                </a:solidFill>
                <a:latin typeface="Courier New" panose="02070309020205020404" pitchFamily="49" charset="0"/>
              </a:rPr>
              <a:t>grRateKO</a:t>
            </a:r>
            <a:r>
              <a:rPr lang="fr-LU" sz="1200" dirty="0" err="1">
                <a:solidFill>
                  <a:srgbClr val="000000"/>
                </a:solidFill>
                <a:latin typeface="Courier New" panose="02070309020205020404" pitchFamily="49" charset="0"/>
              </a:rPr>
              <a:t>,</a:t>
            </a:r>
            <a:r>
              <a:rPr lang="fr-LU" sz="1200" dirty="0" err="1">
                <a:solidFill>
                  <a:schemeClr val="accent4"/>
                </a:solidFill>
                <a:latin typeface="Courier New" panose="02070309020205020404" pitchFamily="49" charset="0"/>
              </a:rPr>
              <a:t>grRateWT</a:t>
            </a:r>
            <a:r>
              <a:rPr lang="fr-LU" sz="1200" dirty="0">
                <a:solidFill>
                  <a:srgbClr val="000000"/>
                </a:solidFill>
                <a:latin typeface="Courier New" panose="02070309020205020404" pitchFamily="49" charset="0"/>
              </a:rPr>
              <a:t>] = </a:t>
            </a:r>
            <a:r>
              <a:rPr lang="fr-LU" sz="1200" dirty="0" err="1">
                <a:solidFill>
                  <a:srgbClr val="000000"/>
                </a:solidFill>
                <a:latin typeface="Courier New" panose="02070309020205020404" pitchFamily="49" charset="0"/>
              </a:rPr>
              <a:t>singleGeneDeletion</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a:t>
            </a:r>
            <a:r>
              <a:rPr lang="fr-LU" sz="1200" dirty="0" err="1">
                <a:solidFill>
                  <a:srgbClr val="A020F0"/>
                </a:solidFill>
                <a:latin typeface="Courier New" panose="02070309020205020404" pitchFamily="49" charset="0"/>
              </a:rPr>
              <a:t>'FBA</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a:t>
            </a:r>
          </a:p>
          <a:p>
            <a:endParaRPr lang="fr-LU" sz="1200" dirty="0"/>
          </a:p>
          <a:p>
            <a:pPr marL="0" indent="0">
              <a:buNone/>
            </a:pPr>
            <a:endParaRPr lang="fr-LU" sz="1200" dirty="0">
              <a:solidFill>
                <a:srgbClr val="000000"/>
              </a:solidFill>
              <a:latin typeface="Courier New" panose="02070309020205020404" pitchFamily="49" charset="0"/>
            </a:endParaRPr>
          </a:p>
          <a:p>
            <a:endParaRPr lang="fr-LU" dirty="0"/>
          </a:p>
          <a:p>
            <a:pPr marL="0" indent="0">
              <a:buNone/>
            </a:pPr>
            <a:endParaRPr lang="fr-LU" dirty="0"/>
          </a:p>
        </p:txBody>
      </p:sp>
      <p:sp>
        <p:nvSpPr>
          <p:cNvPr id="4" name="TextBox 3"/>
          <p:cNvSpPr txBox="1"/>
          <p:nvPr/>
        </p:nvSpPr>
        <p:spPr>
          <a:xfrm>
            <a:off x="6011383" y="3134656"/>
            <a:ext cx="620110" cy="369332"/>
          </a:xfrm>
          <a:prstGeom prst="rect">
            <a:avLst/>
          </a:prstGeom>
          <a:noFill/>
          <a:ln>
            <a:solidFill>
              <a:schemeClr val="tx1"/>
            </a:solidFill>
          </a:ln>
        </p:spPr>
        <p:txBody>
          <a:bodyPr wrap="square" rtlCol="0">
            <a:spAutoFit/>
          </a:bodyPr>
          <a:lstStyle/>
          <a:p>
            <a:pPr algn="ctr"/>
            <a:r>
              <a:rPr lang="en-US" dirty="0"/>
              <a:t>A</a:t>
            </a:r>
            <a:endParaRPr lang="fr-LU" dirty="0"/>
          </a:p>
        </p:txBody>
      </p:sp>
      <p:sp>
        <p:nvSpPr>
          <p:cNvPr id="5" name="TextBox 4"/>
          <p:cNvSpPr txBox="1"/>
          <p:nvPr/>
        </p:nvSpPr>
        <p:spPr>
          <a:xfrm>
            <a:off x="7845519" y="4030461"/>
            <a:ext cx="620110" cy="369332"/>
          </a:xfrm>
          <a:prstGeom prst="rect">
            <a:avLst/>
          </a:prstGeom>
          <a:noFill/>
          <a:ln>
            <a:solidFill>
              <a:schemeClr val="tx1"/>
            </a:solidFill>
          </a:ln>
        </p:spPr>
        <p:txBody>
          <a:bodyPr wrap="square" rtlCol="0">
            <a:spAutoFit/>
          </a:bodyPr>
          <a:lstStyle/>
          <a:p>
            <a:pPr algn="ctr"/>
            <a:r>
              <a:rPr lang="en-US" dirty="0"/>
              <a:t>D</a:t>
            </a:r>
            <a:endParaRPr lang="fr-LU" dirty="0"/>
          </a:p>
        </p:txBody>
      </p:sp>
      <p:sp>
        <p:nvSpPr>
          <p:cNvPr id="6" name="TextBox 5"/>
          <p:cNvSpPr txBox="1"/>
          <p:nvPr/>
        </p:nvSpPr>
        <p:spPr>
          <a:xfrm>
            <a:off x="6631493" y="4030461"/>
            <a:ext cx="620110" cy="369332"/>
          </a:xfrm>
          <a:prstGeom prst="rect">
            <a:avLst/>
          </a:prstGeom>
          <a:noFill/>
          <a:ln>
            <a:solidFill>
              <a:schemeClr val="tx1"/>
            </a:solidFill>
          </a:ln>
        </p:spPr>
        <p:txBody>
          <a:bodyPr wrap="square" rtlCol="0">
            <a:spAutoFit/>
          </a:bodyPr>
          <a:lstStyle/>
          <a:p>
            <a:pPr algn="ctr"/>
            <a:r>
              <a:rPr lang="en-US" dirty="0"/>
              <a:t>C</a:t>
            </a:r>
            <a:endParaRPr lang="fr-LU" dirty="0"/>
          </a:p>
        </p:txBody>
      </p:sp>
      <p:cxnSp>
        <p:nvCxnSpPr>
          <p:cNvPr id="7" name="Straight Arrow Connector 6"/>
          <p:cNvCxnSpPr>
            <a:endCxn id="4" idx="0"/>
          </p:cNvCxnSpPr>
          <p:nvPr/>
        </p:nvCxnSpPr>
        <p:spPr>
          <a:xfrm>
            <a:off x="6321438" y="2423003"/>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7" idx="2"/>
            <a:endCxn id="5" idx="0"/>
          </p:cNvCxnSpPr>
          <p:nvPr/>
        </p:nvCxnSpPr>
        <p:spPr>
          <a:xfrm>
            <a:off x="7477577" y="3509710"/>
            <a:ext cx="677997"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7" idx="2"/>
            <a:endCxn id="6" idx="0"/>
          </p:cNvCxnSpPr>
          <p:nvPr/>
        </p:nvCxnSpPr>
        <p:spPr>
          <a:xfrm flipH="1">
            <a:off x="6941548" y="3509710"/>
            <a:ext cx="536029"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 idx="0"/>
          </p:cNvCxnSpPr>
          <p:nvPr/>
        </p:nvCxnSpPr>
        <p:spPr>
          <a:xfrm>
            <a:off x="6321438" y="3503988"/>
            <a:ext cx="620110" cy="526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a:off x="6941548" y="4399793"/>
            <a:ext cx="0" cy="720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7504641" y="2651210"/>
            <a:ext cx="536029" cy="276999"/>
          </a:xfrm>
          <a:prstGeom prst="rect">
            <a:avLst/>
          </a:prstGeom>
          <a:noFill/>
          <a:ln w="28575">
            <a:noFill/>
            <a:prstDash val="sysDot"/>
          </a:ln>
        </p:spPr>
        <p:txBody>
          <a:bodyPr wrap="square" rtlCol="0">
            <a:spAutoFit/>
          </a:bodyPr>
          <a:lstStyle/>
          <a:p>
            <a:r>
              <a:rPr lang="en-US" sz="1200" dirty="0"/>
              <a:t>v2=1</a:t>
            </a:r>
            <a:endParaRPr lang="fr-LU" sz="1200" dirty="0"/>
          </a:p>
        </p:txBody>
      </p:sp>
      <p:sp>
        <p:nvSpPr>
          <p:cNvPr id="14" name="TextBox 13"/>
          <p:cNvSpPr txBox="1"/>
          <p:nvPr/>
        </p:nvSpPr>
        <p:spPr>
          <a:xfrm>
            <a:off x="6873438" y="3633034"/>
            <a:ext cx="536029" cy="276999"/>
          </a:xfrm>
          <a:prstGeom prst="rect">
            <a:avLst/>
          </a:prstGeom>
          <a:noFill/>
        </p:spPr>
        <p:txBody>
          <a:bodyPr wrap="square" rtlCol="0">
            <a:spAutoFit/>
          </a:bodyPr>
          <a:lstStyle/>
          <a:p>
            <a:r>
              <a:rPr lang="en-US" sz="1200" dirty="0"/>
              <a:t>v4</a:t>
            </a:r>
            <a:endParaRPr lang="fr-LU" sz="1200" dirty="0"/>
          </a:p>
        </p:txBody>
      </p:sp>
      <p:sp>
        <p:nvSpPr>
          <p:cNvPr id="15" name="TextBox 14"/>
          <p:cNvSpPr txBox="1"/>
          <p:nvPr/>
        </p:nvSpPr>
        <p:spPr>
          <a:xfrm>
            <a:off x="6236852" y="3630138"/>
            <a:ext cx="536029" cy="276999"/>
          </a:xfrm>
          <a:prstGeom prst="rect">
            <a:avLst/>
          </a:prstGeom>
          <a:noFill/>
        </p:spPr>
        <p:txBody>
          <a:bodyPr wrap="square" rtlCol="0">
            <a:spAutoFit/>
          </a:bodyPr>
          <a:lstStyle/>
          <a:p>
            <a:r>
              <a:rPr lang="en-US" sz="1200" dirty="0"/>
              <a:t>v3</a:t>
            </a:r>
            <a:endParaRPr lang="fr-LU" sz="1200" dirty="0"/>
          </a:p>
        </p:txBody>
      </p:sp>
      <p:sp>
        <p:nvSpPr>
          <p:cNvPr id="16" name="TextBox 15"/>
          <p:cNvSpPr txBox="1"/>
          <p:nvPr/>
        </p:nvSpPr>
        <p:spPr>
          <a:xfrm>
            <a:off x="7829672" y="3630138"/>
            <a:ext cx="536029" cy="276999"/>
          </a:xfrm>
          <a:prstGeom prst="rect">
            <a:avLst/>
          </a:prstGeom>
          <a:noFill/>
        </p:spPr>
        <p:txBody>
          <a:bodyPr wrap="square" rtlCol="0">
            <a:spAutoFit/>
          </a:bodyPr>
          <a:lstStyle/>
          <a:p>
            <a:r>
              <a:rPr lang="en-US" sz="1200" dirty="0"/>
              <a:t>v5</a:t>
            </a:r>
            <a:endParaRPr lang="fr-LU" sz="1200" dirty="0"/>
          </a:p>
        </p:txBody>
      </p:sp>
      <p:sp>
        <p:nvSpPr>
          <p:cNvPr id="17" name="TextBox 16"/>
          <p:cNvSpPr txBox="1"/>
          <p:nvPr/>
        </p:nvSpPr>
        <p:spPr>
          <a:xfrm>
            <a:off x="7167522" y="3140378"/>
            <a:ext cx="620110" cy="369332"/>
          </a:xfrm>
          <a:prstGeom prst="rect">
            <a:avLst/>
          </a:prstGeom>
          <a:noFill/>
          <a:ln>
            <a:solidFill>
              <a:schemeClr val="tx1"/>
            </a:solidFill>
          </a:ln>
        </p:spPr>
        <p:txBody>
          <a:bodyPr wrap="square" rtlCol="0">
            <a:spAutoFit/>
          </a:bodyPr>
          <a:lstStyle/>
          <a:p>
            <a:pPr algn="ctr"/>
            <a:r>
              <a:rPr lang="en-US" dirty="0"/>
              <a:t>B</a:t>
            </a:r>
            <a:endParaRPr lang="fr-LU" dirty="0"/>
          </a:p>
        </p:txBody>
      </p:sp>
      <p:cxnSp>
        <p:nvCxnSpPr>
          <p:cNvPr id="18" name="Straight Arrow Connector 17"/>
          <p:cNvCxnSpPr>
            <a:endCxn id="17" idx="0"/>
          </p:cNvCxnSpPr>
          <p:nvPr/>
        </p:nvCxnSpPr>
        <p:spPr>
          <a:xfrm>
            <a:off x="7477577" y="2428725"/>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941548" y="4611399"/>
            <a:ext cx="536029" cy="276999"/>
          </a:xfrm>
          <a:prstGeom prst="rect">
            <a:avLst/>
          </a:prstGeom>
          <a:noFill/>
        </p:spPr>
        <p:txBody>
          <a:bodyPr wrap="square" rtlCol="0">
            <a:spAutoFit/>
          </a:bodyPr>
          <a:lstStyle/>
          <a:p>
            <a:r>
              <a:rPr lang="en-US" sz="1200" dirty="0"/>
              <a:t>v6</a:t>
            </a:r>
            <a:endParaRPr lang="fr-LU" sz="1200" dirty="0"/>
          </a:p>
        </p:txBody>
      </p:sp>
      <p:sp>
        <p:nvSpPr>
          <p:cNvPr id="20" name="TextBox 19"/>
          <p:cNvSpPr txBox="1"/>
          <p:nvPr/>
        </p:nvSpPr>
        <p:spPr>
          <a:xfrm>
            <a:off x="8155573" y="4611398"/>
            <a:ext cx="536029" cy="276999"/>
          </a:xfrm>
          <a:prstGeom prst="rect">
            <a:avLst/>
          </a:prstGeom>
          <a:noFill/>
        </p:spPr>
        <p:txBody>
          <a:bodyPr wrap="square" rtlCol="0">
            <a:spAutoFit/>
          </a:bodyPr>
          <a:lstStyle/>
          <a:p>
            <a:r>
              <a:rPr lang="en-US" sz="1200" dirty="0"/>
              <a:t>v7</a:t>
            </a:r>
            <a:endParaRPr lang="fr-LU" sz="1200" dirty="0"/>
          </a:p>
        </p:txBody>
      </p:sp>
      <p:cxnSp>
        <p:nvCxnSpPr>
          <p:cNvPr id="21" name="Straight Arrow Connector 20"/>
          <p:cNvCxnSpPr>
            <a:stCxn id="5" idx="2"/>
          </p:cNvCxnSpPr>
          <p:nvPr/>
        </p:nvCxnSpPr>
        <p:spPr>
          <a:xfrm>
            <a:off x="8155574" y="4399793"/>
            <a:ext cx="0" cy="72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rotWithShape="1">
          <a:blip r:embed="rId2"/>
          <a:srcRect l="12157" t="51918" r="85392" b="32207"/>
          <a:stretch/>
        </p:blipFill>
        <p:spPr>
          <a:xfrm>
            <a:off x="617472" y="2789710"/>
            <a:ext cx="1087994" cy="1982026"/>
          </a:xfrm>
          <a:prstGeom prst="rect">
            <a:avLst/>
          </a:prstGeom>
        </p:spPr>
      </p:pic>
      <p:pic>
        <p:nvPicPr>
          <p:cNvPr id="37" name="Picture 36"/>
          <p:cNvPicPr>
            <a:picLocks noChangeAspect="1"/>
          </p:cNvPicPr>
          <p:nvPr/>
        </p:nvPicPr>
        <p:blipFill rotWithShape="1">
          <a:blip r:embed="rId2"/>
          <a:srcRect l="12157" t="70905" r="85392" b="14081"/>
          <a:stretch/>
        </p:blipFill>
        <p:spPr>
          <a:xfrm>
            <a:off x="1915496" y="2852427"/>
            <a:ext cx="1087994" cy="1874521"/>
          </a:xfrm>
          <a:prstGeom prst="rect">
            <a:avLst/>
          </a:prstGeom>
        </p:spPr>
      </p:pic>
      <p:pic>
        <p:nvPicPr>
          <p:cNvPr id="39" name="Picture 38"/>
          <p:cNvPicPr>
            <a:picLocks noChangeAspect="1"/>
          </p:cNvPicPr>
          <p:nvPr/>
        </p:nvPicPr>
        <p:blipFill rotWithShape="1">
          <a:blip r:embed="rId2"/>
          <a:srcRect l="12157" t="88935" r="85392" b="4858"/>
          <a:stretch/>
        </p:blipFill>
        <p:spPr>
          <a:xfrm>
            <a:off x="3363866" y="2791704"/>
            <a:ext cx="1087994" cy="774877"/>
          </a:xfrm>
          <a:prstGeom prst="rect">
            <a:avLst/>
          </a:prstGeom>
        </p:spPr>
      </p:pic>
      <p:sp>
        <p:nvSpPr>
          <p:cNvPr id="41" name="&quot;No&quot; Symbol 40"/>
          <p:cNvSpPr/>
          <p:nvPr/>
        </p:nvSpPr>
        <p:spPr>
          <a:xfrm>
            <a:off x="6806547" y="4572260"/>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36" name="Rectangle 35"/>
          <p:cNvSpPr/>
          <p:nvPr/>
        </p:nvSpPr>
        <p:spPr>
          <a:xfrm>
            <a:off x="281328" y="4299405"/>
            <a:ext cx="2381196" cy="216000"/>
          </a:xfrm>
          <a:prstGeom prst="rect">
            <a:avLst/>
          </a:prstGeom>
          <a:noFill/>
          <a:ln w="28575">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44" name="TextBox 43"/>
          <p:cNvSpPr txBox="1"/>
          <p:nvPr/>
        </p:nvSpPr>
        <p:spPr>
          <a:xfrm>
            <a:off x="2721238" y="4268319"/>
            <a:ext cx="2373613" cy="338554"/>
          </a:xfrm>
          <a:prstGeom prst="rect">
            <a:avLst/>
          </a:prstGeom>
          <a:noFill/>
        </p:spPr>
        <p:txBody>
          <a:bodyPr wrap="square" rtlCol="0">
            <a:spAutoFit/>
          </a:bodyPr>
          <a:lstStyle/>
          <a:p>
            <a:r>
              <a:rPr lang="en-US" sz="1600" dirty="0">
                <a:solidFill>
                  <a:srgbClr val="FF0000"/>
                </a:solidFill>
              </a:rPr>
              <a:t>Essential gene (lethal!)</a:t>
            </a:r>
            <a:endParaRPr lang="fr-LU" sz="1600" dirty="0">
              <a:solidFill>
                <a:srgbClr val="FF0000"/>
              </a:solidFill>
            </a:endParaRPr>
          </a:p>
        </p:txBody>
      </p:sp>
      <p:sp>
        <p:nvSpPr>
          <p:cNvPr id="30" name="TextBox 29"/>
          <p:cNvSpPr txBox="1"/>
          <p:nvPr/>
        </p:nvSpPr>
        <p:spPr>
          <a:xfrm>
            <a:off x="256114" y="3197099"/>
            <a:ext cx="856381" cy="1618392"/>
          </a:xfrm>
          <a:prstGeom prst="rect">
            <a:avLst/>
          </a:prstGeom>
          <a:noFill/>
        </p:spPr>
        <p:txBody>
          <a:bodyPr wrap="square" rtlCol="0">
            <a:spAutoFit/>
          </a:bodyPr>
          <a:lstStyle/>
          <a:p>
            <a:pPr>
              <a:lnSpc>
                <a:spcPts val="1700"/>
              </a:lnSpc>
            </a:pPr>
            <a:r>
              <a:rPr lang="en-US" sz="1200" dirty="0">
                <a:solidFill>
                  <a:srgbClr val="C00000"/>
                </a:solidFill>
              </a:rPr>
              <a:t>Gene1</a:t>
            </a:r>
          </a:p>
          <a:p>
            <a:pPr>
              <a:lnSpc>
                <a:spcPts val="1700"/>
              </a:lnSpc>
            </a:pPr>
            <a:r>
              <a:rPr lang="en-US" sz="1200" dirty="0">
                <a:solidFill>
                  <a:srgbClr val="C00000"/>
                </a:solidFill>
              </a:rPr>
              <a:t>Gene2</a:t>
            </a:r>
          </a:p>
          <a:p>
            <a:pPr>
              <a:lnSpc>
                <a:spcPts val="1700"/>
              </a:lnSpc>
            </a:pPr>
            <a:r>
              <a:rPr lang="en-US" sz="1200" dirty="0">
                <a:solidFill>
                  <a:srgbClr val="C00000"/>
                </a:solidFill>
              </a:rPr>
              <a:t>Gene3</a:t>
            </a:r>
          </a:p>
          <a:p>
            <a:pPr>
              <a:lnSpc>
                <a:spcPts val="1700"/>
              </a:lnSpc>
            </a:pPr>
            <a:r>
              <a:rPr lang="en-US" sz="1200" dirty="0">
                <a:solidFill>
                  <a:srgbClr val="C00000"/>
                </a:solidFill>
              </a:rPr>
              <a:t>Gene4</a:t>
            </a:r>
          </a:p>
          <a:p>
            <a:pPr>
              <a:lnSpc>
                <a:spcPts val="1700"/>
              </a:lnSpc>
            </a:pPr>
            <a:r>
              <a:rPr lang="en-US" sz="1200" dirty="0">
                <a:solidFill>
                  <a:srgbClr val="C00000"/>
                </a:solidFill>
              </a:rPr>
              <a:t>Gene5</a:t>
            </a:r>
          </a:p>
          <a:p>
            <a:pPr>
              <a:lnSpc>
                <a:spcPts val="1700"/>
              </a:lnSpc>
            </a:pPr>
            <a:r>
              <a:rPr lang="en-US" sz="1200" dirty="0">
                <a:solidFill>
                  <a:srgbClr val="C00000"/>
                </a:solidFill>
              </a:rPr>
              <a:t>Gene6</a:t>
            </a:r>
          </a:p>
          <a:p>
            <a:pPr>
              <a:lnSpc>
                <a:spcPts val="1700"/>
              </a:lnSpc>
            </a:pPr>
            <a:r>
              <a:rPr lang="en-US" sz="1200" dirty="0">
                <a:solidFill>
                  <a:srgbClr val="C00000"/>
                </a:solidFill>
              </a:rPr>
              <a:t>Gene7</a:t>
            </a:r>
            <a:endParaRPr lang="fr-LU" sz="1200" dirty="0">
              <a:solidFill>
                <a:srgbClr val="C00000"/>
              </a:solidFill>
            </a:endParaRPr>
          </a:p>
        </p:txBody>
      </p:sp>
      <p:sp>
        <p:nvSpPr>
          <p:cNvPr id="32" name="TextBox 31"/>
          <p:cNvSpPr txBox="1"/>
          <p:nvPr/>
        </p:nvSpPr>
        <p:spPr>
          <a:xfrm>
            <a:off x="6350274" y="2646051"/>
            <a:ext cx="817248" cy="276999"/>
          </a:xfrm>
          <a:prstGeom prst="rect">
            <a:avLst/>
          </a:prstGeom>
          <a:noFill/>
          <a:ln w="28575">
            <a:solidFill>
              <a:srgbClr val="FF0000"/>
            </a:solidFill>
            <a:prstDash val="sysDot"/>
          </a:ln>
        </p:spPr>
        <p:txBody>
          <a:bodyPr wrap="square" rtlCol="0">
            <a:spAutoFit/>
          </a:bodyPr>
          <a:lstStyle/>
          <a:p>
            <a:pPr algn="ctr"/>
            <a:r>
              <a:rPr lang="en-US" sz="1200" dirty="0">
                <a:latin typeface="+mn-lt"/>
              </a:rPr>
              <a:t>0≤v1≤1</a:t>
            </a:r>
            <a:endParaRPr lang="fr-LU" sz="1200" dirty="0">
              <a:latin typeface="+mn-lt"/>
            </a:endParaRPr>
          </a:p>
        </p:txBody>
      </p:sp>
    </p:spTree>
    <p:extLst>
      <p:ext uri="{BB962C8B-B14F-4D97-AF65-F5344CB8AC3E}">
        <p14:creationId xmlns:p14="http://schemas.microsoft.com/office/powerpoint/2010/main" val="326482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gene deletion</a:t>
            </a:r>
            <a:endParaRPr lang="fr-LU" dirty="0"/>
          </a:p>
        </p:txBody>
      </p:sp>
      <p:sp>
        <p:nvSpPr>
          <p:cNvPr id="3" name="Text Placeholder 2"/>
          <p:cNvSpPr>
            <a:spLocks noGrp="1"/>
          </p:cNvSpPr>
          <p:nvPr>
            <p:ph type="body" sz="quarter" idx="13"/>
          </p:nvPr>
        </p:nvSpPr>
        <p:spPr/>
        <p:txBody>
          <a:bodyPr/>
          <a:lstStyle/>
          <a:p>
            <a:pPr marL="0" indent="0">
              <a:buNone/>
            </a:pPr>
            <a:r>
              <a:rPr lang="en-US" sz="1400" b="1" dirty="0"/>
              <a:t>Double gene deletion</a:t>
            </a:r>
            <a:endParaRPr lang="en-US" sz="1400" b="1" dirty="0">
              <a:solidFill>
                <a:srgbClr val="000000"/>
              </a:solidFill>
              <a:latin typeface="Courier New" panose="02070309020205020404" pitchFamily="49" charset="0"/>
            </a:endParaRPr>
          </a:p>
          <a:p>
            <a:pPr marL="0" indent="0">
              <a:buNone/>
            </a:pP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grRatio,grRateKO,grRateWT</a:t>
            </a:r>
            <a:r>
              <a:rPr lang="fr-LU" sz="1200" dirty="0">
                <a:solidFill>
                  <a:srgbClr val="000000"/>
                </a:solidFill>
                <a:latin typeface="Courier New" panose="02070309020205020404" pitchFamily="49" charset="0"/>
              </a:rPr>
              <a:t>] = </a:t>
            </a:r>
            <a:r>
              <a:rPr lang="fr-LU" sz="1200" dirty="0" err="1">
                <a:solidFill>
                  <a:srgbClr val="000000"/>
                </a:solidFill>
                <a:latin typeface="Courier New" panose="02070309020205020404" pitchFamily="49" charset="0"/>
              </a:rPr>
              <a:t>doubleGeneDeletion</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a:t>
            </a:r>
            <a:r>
              <a:rPr lang="fr-LU" sz="1200" dirty="0" err="1">
                <a:solidFill>
                  <a:srgbClr val="A020F0"/>
                </a:solidFill>
                <a:latin typeface="Courier New" panose="02070309020205020404" pitchFamily="49" charset="0"/>
              </a:rPr>
              <a:t>'FBA</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a:t>
            </a:r>
          </a:p>
          <a:p>
            <a:endParaRPr lang="fr-LU" dirty="0"/>
          </a:p>
          <a:p>
            <a:pPr marL="0" indent="0">
              <a:buNone/>
            </a:pPr>
            <a:endParaRPr lang="fr-LU" dirty="0"/>
          </a:p>
          <a:p>
            <a:endParaRPr lang="fr-LU" dirty="0"/>
          </a:p>
        </p:txBody>
      </p:sp>
      <p:sp>
        <p:nvSpPr>
          <p:cNvPr id="4" name="TextBox 3"/>
          <p:cNvSpPr txBox="1"/>
          <p:nvPr/>
        </p:nvSpPr>
        <p:spPr>
          <a:xfrm>
            <a:off x="6095607" y="4109216"/>
            <a:ext cx="620110" cy="369332"/>
          </a:xfrm>
          <a:prstGeom prst="rect">
            <a:avLst/>
          </a:prstGeom>
          <a:noFill/>
          <a:ln>
            <a:solidFill>
              <a:schemeClr val="tx1"/>
            </a:solidFill>
          </a:ln>
        </p:spPr>
        <p:txBody>
          <a:bodyPr wrap="square" rtlCol="0">
            <a:spAutoFit/>
          </a:bodyPr>
          <a:lstStyle/>
          <a:p>
            <a:pPr algn="ctr"/>
            <a:r>
              <a:rPr lang="en-US" dirty="0"/>
              <a:t>A</a:t>
            </a:r>
            <a:endParaRPr lang="fr-LU" dirty="0"/>
          </a:p>
        </p:txBody>
      </p:sp>
      <p:sp>
        <p:nvSpPr>
          <p:cNvPr id="5" name="TextBox 4"/>
          <p:cNvSpPr txBox="1"/>
          <p:nvPr/>
        </p:nvSpPr>
        <p:spPr>
          <a:xfrm>
            <a:off x="7929743" y="5005021"/>
            <a:ext cx="620110" cy="369332"/>
          </a:xfrm>
          <a:prstGeom prst="rect">
            <a:avLst/>
          </a:prstGeom>
          <a:noFill/>
          <a:ln>
            <a:solidFill>
              <a:schemeClr val="tx1"/>
            </a:solidFill>
          </a:ln>
        </p:spPr>
        <p:txBody>
          <a:bodyPr wrap="square" rtlCol="0">
            <a:spAutoFit/>
          </a:bodyPr>
          <a:lstStyle/>
          <a:p>
            <a:pPr algn="ctr"/>
            <a:r>
              <a:rPr lang="en-US" dirty="0"/>
              <a:t>D</a:t>
            </a:r>
            <a:endParaRPr lang="fr-LU" dirty="0"/>
          </a:p>
        </p:txBody>
      </p:sp>
      <p:sp>
        <p:nvSpPr>
          <p:cNvPr id="6" name="TextBox 5"/>
          <p:cNvSpPr txBox="1"/>
          <p:nvPr/>
        </p:nvSpPr>
        <p:spPr>
          <a:xfrm>
            <a:off x="6715717" y="5005021"/>
            <a:ext cx="620110" cy="369332"/>
          </a:xfrm>
          <a:prstGeom prst="rect">
            <a:avLst/>
          </a:prstGeom>
          <a:noFill/>
          <a:ln>
            <a:solidFill>
              <a:schemeClr val="tx1"/>
            </a:solidFill>
          </a:ln>
        </p:spPr>
        <p:txBody>
          <a:bodyPr wrap="square" rtlCol="0">
            <a:spAutoFit/>
          </a:bodyPr>
          <a:lstStyle/>
          <a:p>
            <a:pPr algn="ctr"/>
            <a:r>
              <a:rPr lang="en-US" dirty="0"/>
              <a:t>C</a:t>
            </a:r>
            <a:endParaRPr lang="fr-LU" dirty="0"/>
          </a:p>
        </p:txBody>
      </p:sp>
      <p:cxnSp>
        <p:nvCxnSpPr>
          <p:cNvPr id="7" name="Straight Arrow Connector 6"/>
          <p:cNvCxnSpPr>
            <a:endCxn id="4" idx="0"/>
          </p:cNvCxnSpPr>
          <p:nvPr/>
        </p:nvCxnSpPr>
        <p:spPr>
          <a:xfrm>
            <a:off x="6405662" y="3397563"/>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7" idx="2"/>
            <a:endCxn id="5" idx="0"/>
          </p:cNvCxnSpPr>
          <p:nvPr/>
        </p:nvCxnSpPr>
        <p:spPr>
          <a:xfrm>
            <a:off x="7561801" y="4484270"/>
            <a:ext cx="677997"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7" idx="2"/>
            <a:endCxn id="6" idx="0"/>
          </p:cNvCxnSpPr>
          <p:nvPr/>
        </p:nvCxnSpPr>
        <p:spPr>
          <a:xfrm flipH="1">
            <a:off x="7025772" y="4484270"/>
            <a:ext cx="536029" cy="52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 idx="0"/>
          </p:cNvCxnSpPr>
          <p:nvPr/>
        </p:nvCxnSpPr>
        <p:spPr>
          <a:xfrm>
            <a:off x="6405662" y="4478548"/>
            <a:ext cx="620110" cy="526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a:off x="7025772" y="5374353"/>
            <a:ext cx="0" cy="720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6434498" y="3620611"/>
            <a:ext cx="817248" cy="276999"/>
          </a:xfrm>
          <a:prstGeom prst="rect">
            <a:avLst/>
          </a:prstGeom>
          <a:noFill/>
          <a:ln w="28575">
            <a:solidFill>
              <a:srgbClr val="FF0000"/>
            </a:solidFill>
            <a:prstDash val="sysDot"/>
          </a:ln>
        </p:spPr>
        <p:txBody>
          <a:bodyPr wrap="square" rtlCol="0">
            <a:spAutoFit/>
          </a:bodyPr>
          <a:lstStyle/>
          <a:p>
            <a:pPr algn="ctr"/>
            <a:r>
              <a:rPr lang="en-US" sz="1200" dirty="0">
                <a:latin typeface="+mn-lt"/>
              </a:rPr>
              <a:t>0≤v1≤1</a:t>
            </a:r>
            <a:endParaRPr lang="fr-LU" sz="1200" dirty="0">
              <a:latin typeface="+mn-lt"/>
            </a:endParaRPr>
          </a:p>
        </p:txBody>
      </p:sp>
      <p:sp>
        <p:nvSpPr>
          <p:cNvPr id="13" name="TextBox 12"/>
          <p:cNvSpPr txBox="1"/>
          <p:nvPr/>
        </p:nvSpPr>
        <p:spPr>
          <a:xfrm>
            <a:off x="7588865" y="3625770"/>
            <a:ext cx="536029" cy="276999"/>
          </a:xfrm>
          <a:prstGeom prst="rect">
            <a:avLst/>
          </a:prstGeom>
          <a:noFill/>
          <a:ln w="28575">
            <a:noFill/>
            <a:prstDash val="sysDot"/>
          </a:ln>
        </p:spPr>
        <p:txBody>
          <a:bodyPr wrap="square" rtlCol="0">
            <a:spAutoFit/>
          </a:bodyPr>
          <a:lstStyle/>
          <a:p>
            <a:r>
              <a:rPr lang="en-US" sz="1200" dirty="0"/>
              <a:t>v2=1</a:t>
            </a:r>
            <a:endParaRPr lang="fr-LU" sz="1200" dirty="0"/>
          </a:p>
        </p:txBody>
      </p:sp>
      <p:sp>
        <p:nvSpPr>
          <p:cNvPr id="14" name="TextBox 13"/>
          <p:cNvSpPr txBox="1"/>
          <p:nvPr/>
        </p:nvSpPr>
        <p:spPr>
          <a:xfrm>
            <a:off x="6957662" y="4607594"/>
            <a:ext cx="536029" cy="276999"/>
          </a:xfrm>
          <a:prstGeom prst="rect">
            <a:avLst/>
          </a:prstGeom>
          <a:noFill/>
        </p:spPr>
        <p:txBody>
          <a:bodyPr wrap="square" rtlCol="0">
            <a:spAutoFit/>
          </a:bodyPr>
          <a:lstStyle/>
          <a:p>
            <a:r>
              <a:rPr lang="en-US" sz="1200" dirty="0"/>
              <a:t>v4</a:t>
            </a:r>
            <a:endParaRPr lang="fr-LU" sz="1200" dirty="0"/>
          </a:p>
        </p:txBody>
      </p:sp>
      <p:sp>
        <p:nvSpPr>
          <p:cNvPr id="15" name="TextBox 14"/>
          <p:cNvSpPr txBox="1"/>
          <p:nvPr/>
        </p:nvSpPr>
        <p:spPr>
          <a:xfrm>
            <a:off x="6321076" y="4604698"/>
            <a:ext cx="536029" cy="276999"/>
          </a:xfrm>
          <a:prstGeom prst="rect">
            <a:avLst/>
          </a:prstGeom>
          <a:noFill/>
        </p:spPr>
        <p:txBody>
          <a:bodyPr wrap="square" rtlCol="0">
            <a:spAutoFit/>
          </a:bodyPr>
          <a:lstStyle/>
          <a:p>
            <a:r>
              <a:rPr lang="en-US" sz="1200" dirty="0"/>
              <a:t>v3</a:t>
            </a:r>
            <a:endParaRPr lang="fr-LU" sz="1200" dirty="0"/>
          </a:p>
        </p:txBody>
      </p:sp>
      <p:sp>
        <p:nvSpPr>
          <p:cNvPr id="16" name="TextBox 15"/>
          <p:cNvSpPr txBox="1"/>
          <p:nvPr/>
        </p:nvSpPr>
        <p:spPr>
          <a:xfrm>
            <a:off x="7913896" y="4604698"/>
            <a:ext cx="536029" cy="276999"/>
          </a:xfrm>
          <a:prstGeom prst="rect">
            <a:avLst/>
          </a:prstGeom>
          <a:noFill/>
        </p:spPr>
        <p:txBody>
          <a:bodyPr wrap="square" rtlCol="0">
            <a:spAutoFit/>
          </a:bodyPr>
          <a:lstStyle/>
          <a:p>
            <a:r>
              <a:rPr lang="en-US" sz="1200" dirty="0"/>
              <a:t>v5</a:t>
            </a:r>
            <a:endParaRPr lang="fr-LU" sz="1200" dirty="0"/>
          </a:p>
        </p:txBody>
      </p:sp>
      <p:sp>
        <p:nvSpPr>
          <p:cNvPr id="17" name="TextBox 16"/>
          <p:cNvSpPr txBox="1"/>
          <p:nvPr/>
        </p:nvSpPr>
        <p:spPr>
          <a:xfrm>
            <a:off x="7251746" y="4114938"/>
            <a:ext cx="620110" cy="369332"/>
          </a:xfrm>
          <a:prstGeom prst="rect">
            <a:avLst/>
          </a:prstGeom>
          <a:noFill/>
          <a:ln>
            <a:solidFill>
              <a:schemeClr val="tx1"/>
            </a:solidFill>
          </a:ln>
        </p:spPr>
        <p:txBody>
          <a:bodyPr wrap="square" rtlCol="0">
            <a:spAutoFit/>
          </a:bodyPr>
          <a:lstStyle/>
          <a:p>
            <a:pPr algn="ctr"/>
            <a:r>
              <a:rPr lang="en-US" dirty="0"/>
              <a:t>B</a:t>
            </a:r>
            <a:endParaRPr lang="fr-LU" dirty="0"/>
          </a:p>
        </p:txBody>
      </p:sp>
      <p:cxnSp>
        <p:nvCxnSpPr>
          <p:cNvPr id="18" name="Straight Arrow Connector 17"/>
          <p:cNvCxnSpPr>
            <a:endCxn id="17" idx="0"/>
          </p:cNvCxnSpPr>
          <p:nvPr/>
        </p:nvCxnSpPr>
        <p:spPr>
          <a:xfrm>
            <a:off x="7561801" y="3403285"/>
            <a:ext cx="0" cy="711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25772" y="5585959"/>
            <a:ext cx="536029" cy="276999"/>
          </a:xfrm>
          <a:prstGeom prst="rect">
            <a:avLst/>
          </a:prstGeom>
          <a:noFill/>
        </p:spPr>
        <p:txBody>
          <a:bodyPr wrap="square" rtlCol="0">
            <a:spAutoFit/>
          </a:bodyPr>
          <a:lstStyle/>
          <a:p>
            <a:r>
              <a:rPr lang="en-US" sz="1200" dirty="0"/>
              <a:t>v6</a:t>
            </a:r>
            <a:endParaRPr lang="fr-LU" sz="1200" dirty="0"/>
          </a:p>
        </p:txBody>
      </p:sp>
      <p:sp>
        <p:nvSpPr>
          <p:cNvPr id="20" name="TextBox 19"/>
          <p:cNvSpPr txBox="1"/>
          <p:nvPr/>
        </p:nvSpPr>
        <p:spPr>
          <a:xfrm>
            <a:off x="8239797" y="5585958"/>
            <a:ext cx="536029" cy="276999"/>
          </a:xfrm>
          <a:prstGeom prst="rect">
            <a:avLst/>
          </a:prstGeom>
          <a:noFill/>
        </p:spPr>
        <p:txBody>
          <a:bodyPr wrap="square" rtlCol="0">
            <a:spAutoFit/>
          </a:bodyPr>
          <a:lstStyle/>
          <a:p>
            <a:r>
              <a:rPr lang="en-US" sz="1200" dirty="0"/>
              <a:t>v7</a:t>
            </a:r>
            <a:endParaRPr lang="fr-LU" sz="1200" dirty="0"/>
          </a:p>
        </p:txBody>
      </p:sp>
      <p:cxnSp>
        <p:nvCxnSpPr>
          <p:cNvPr id="21" name="Straight Arrow Connector 20"/>
          <p:cNvCxnSpPr>
            <a:stCxn id="5" idx="2"/>
          </p:cNvCxnSpPr>
          <p:nvPr/>
        </p:nvCxnSpPr>
        <p:spPr>
          <a:xfrm>
            <a:off x="8239798" y="5374353"/>
            <a:ext cx="0" cy="72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quot;No&quot; Symbol 21"/>
          <p:cNvSpPr/>
          <p:nvPr/>
        </p:nvSpPr>
        <p:spPr>
          <a:xfrm>
            <a:off x="6270662" y="3616226"/>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pic>
        <p:nvPicPr>
          <p:cNvPr id="42" name="Picture 41"/>
          <p:cNvPicPr>
            <a:picLocks noChangeAspect="1"/>
          </p:cNvPicPr>
          <p:nvPr/>
        </p:nvPicPr>
        <p:blipFill rotWithShape="1">
          <a:blip r:embed="rId2"/>
          <a:srcRect l="12170" t="51917" r="73016" b="32331"/>
          <a:stretch/>
        </p:blipFill>
        <p:spPr>
          <a:xfrm>
            <a:off x="496887" y="2147361"/>
            <a:ext cx="5386320" cy="1610823"/>
          </a:xfrm>
          <a:prstGeom prst="rect">
            <a:avLst/>
          </a:prstGeom>
        </p:spPr>
      </p:pic>
      <p:sp>
        <p:nvSpPr>
          <p:cNvPr id="43" name="Rectangle 42"/>
          <p:cNvSpPr/>
          <p:nvPr/>
        </p:nvSpPr>
        <p:spPr>
          <a:xfrm>
            <a:off x="737205" y="3420131"/>
            <a:ext cx="5214112" cy="143650"/>
          </a:xfrm>
          <a:prstGeom prst="rect">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44" name="TextBox 43"/>
          <p:cNvSpPr txBox="1"/>
          <p:nvPr/>
        </p:nvSpPr>
        <p:spPr>
          <a:xfrm>
            <a:off x="41000" y="2510126"/>
            <a:ext cx="856381" cy="1331134"/>
          </a:xfrm>
          <a:prstGeom prst="rect">
            <a:avLst/>
          </a:prstGeom>
          <a:noFill/>
        </p:spPr>
        <p:txBody>
          <a:bodyPr wrap="square" rtlCol="0">
            <a:spAutoFit/>
          </a:bodyPr>
          <a:lstStyle/>
          <a:p>
            <a:r>
              <a:rPr lang="en-US" sz="1150" dirty="0">
                <a:solidFill>
                  <a:srgbClr val="C00000"/>
                </a:solidFill>
              </a:rPr>
              <a:t>Gene1</a:t>
            </a:r>
          </a:p>
          <a:p>
            <a:r>
              <a:rPr lang="en-US" sz="1150" dirty="0">
                <a:solidFill>
                  <a:srgbClr val="C00000"/>
                </a:solidFill>
              </a:rPr>
              <a:t>Gene2</a:t>
            </a:r>
          </a:p>
          <a:p>
            <a:r>
              <a:rPr lang="en-US" sz="1150" dirty="0">
                <a:solidFill>
                  <a:srgbClr val="C00000"/>
                </a:solidFill>
              </a:rPr>
              <a:t>Gene3</a:t>
            </a:r>
          </a:p>
          <a:p>
            <a:r>
              <a:rPr lang="en-US" sz="1150" dirty="0">
                <a:solidFill>
                  <a:srgbClr val="C00000"/>
                </a:solidFill>
              </a:rPr>
              <a:t>Gene4</a:t>
            </a:r>
          </a:p>
          <a:p>
            <a:r>
              <a:rPr lang="en-US" sz="1150" dirty="0">
                <a:solidFill>
                  <a:srgbClr val="C00000"/>
                </a:solidFill>
              </a:rPr>
              <a:t>Gene5</a:t>
            </a:r>
          </a:p>
          <a:p>
            <a:r>
              <a:rPr lang="en-US" sz="1150" dirty="0">
                <a:solidFill>
                  <a:srgbClr val="C00000"/>
                </a:solidFill>
              </a:rPr>
              <a:t>Gene6</a:t>
            </a:r>
          </a:p>
          <a:p>
            <a:r>
              <a:rPr lang="en-US" sz="1150" dirty="0">
                <a:solidFill>
                  <a:srgbClr val="C00000"/>
                </a:solidFill>
              </a:rPr>
              <a:t>Gene7</a:t>
            </a:r>
            <a:endParaRPr lang="fr-LU" sz="1150" dirty="0">
              <a:solidFill>
                <a:srgbClr val="C00000"/>
              </a:solidFill>
            </a:endParaRPr>
          </a:p>
        </p:txBody>
      </p:sp>
      <p:sp>
        <p:nvSpPr>
          <p:cNvPr id="45" name="TextBox 44"/>
          <p:cNvSpPr txBox="1"/>
          <p:nvPr/>
        </p:nvSpPr>
        <p:spPr>
          <a:xfrm>
            <a:off x="737205" y="2286028"/>
            <a:ext cx="5314234" cy="269304"/>
          </a:xfrm>
          <a:prstGeom prst="rect">
            <a:avLst/>
          </a:prstGeom>
          <a:noFill/>
        </p:spPr>
        <p:txBody>
          <a:bodyPr wrap="square" rtlCol="0">
            <a:spAutoFit/>
          </a:bodyPr>
          <a:lstStyle/>
          <a:p>
            <a:r>
              <a:rPr lang="en-US" sz="1150" dirty="0">
                <a:solidFill>
                  <a:srgbClr val="C00000"/>
                </a:solidFill>
              </a:rPr>
              <a:t>Gene1        Gene2        Gene3      Gene4        Gene5           Gene6      Gene7</a:t>
            </a:r>
            <a:endParaRPr lang="fr-LU" sz="1150" dirty="0">
              <a:solidFill>
                <a:srgbClr val="C00000"/>
              </a:solidFill>
            </a:endParaRPr>
          </a:p>
        </p:txBody>
      </p:sp>
      <p:sp>
        <p:nvSpPr>
          <p:cNvPr id="46" name="&quot;No&quot; Symbol 45"/>
          <p:cNvSpPr/>
          <p:nvPr/>
        </p:nvSpPr>
        <p:spPr>
          <a:xfrm>
            <a:off x="7265776" y="4550355"/>
            <a:ext cx="270000" cy="270000"/>
          </a:xfrm>
          <a:prstGeom prst="noSmoking">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LU">
              <a:solidFill>
                <a:schemeClr val="tx1"/>
              </a:solidFill>
            </a:endParaRPr>
          </a:p>
        </p:txBody>
      </p:sp>
      <p:sp>
        <p:nvSpPr>
          <p:cNvPr id="47" name="Rectangle 46"/>
          <p:cNvSpPr/>
          <p:nvPr/>
        </p:nvSpPr>
        <p:spPr>
          <a:xfrm>
            <a:off x="56752" y="3079666"/>
            <a:ext cx="1296515" cy="180135"/>
          </a:xfrm>
          <a:prstGeom prst="rect">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48" name="Rectangle 47"/>
          <p:cNvSpPr/>
          <p:nvPr/>
        </p:nvSpPr>
        <p:spPr>
          <a:xfrm>
            <a:off x="750741" y="2329649"/>
            <a:ext cx="602527" cy="930152"/>
          </a:xfrm>
          <a:prstGeom prst="rect">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30" name="TextBox 29"/>
          <p:cNvSpPr txBox="1"/>
          <p:nvPr/>
        </p:nvSpPr>
        <p:spPr>
          <a:xfrm>
            <a:off x="737205" y="3902769"/>
            <a:ext cx="2373613" cy="338554"/>
          </a:xfrm>
          <a:prstGeom prst="rect">
            <a:avLst/>
          </a:prstGeom>
          <a:noFill/>
        </p:spPr>
        <p:txBody>
          <a:bodyPr wrap="square" rtlCol="0">
            <a:spAutoFit/>
          </a:bodyPr>
          <a:lstStyle/>
          <a:p>
            <a:r>
              <a:rPr lang="en-US" sz="1600" dirty="0">
                <a:solidFill>
                  <a:srgbClr val="FF0000"/>
                </a:solidFill>
              </a:rPr>
              <a:t>Essential gene (lethal!)</a:t>
            </a:r>
            <a:endParaRPr lang="fr-LU" sz="1600" dirty="0">
              <a:solidFill>
                <a:srgbClr val="FF0000"/>
              </a:solidFill>
            </a:endParaRPr>
          </a:p>
        </p:txBody>
      </p:sp>
      <p:cxnSp>
        <p:nvCxnSpPr>
          <p:cNvPr id="24" name="Straight Arrow Connector 23"/>
          <p:cNvCxnSpPr>
            <a:stCxn id="30" idx="0"/>
            <a:endCxn id="43" idx="2"/>
          </p:cNvCxnSpPr>
          <p:nvPr/>
        </p:nvCxnSpPr>
        <p:spPr>
          <a:xfrm flipV="1">
            <a:off x="1924012" y="3563781"/>
            <a:ext cx="1420249" cy="3389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750741" y="4360393"/>
            <a:ext cx="3765460" cy="2735877"/>
            <a:chOff x="757473" y="4622855"/>
            <a:chExt cx="3765460" cy="2735877"/>
          </a:xfrm>
        </p:grpSpPr>
        <p:sp>
          <p:nvSpPr>
            <p:cNvPr id="26" name="TextBox 25"/>
            <p:cNvSpPr txBox="1"/>
            <p:nvPr/>
          </p:nvSpPr>
          <p:spPr>
            <a:xfrm>
              <a:off x="825584" y="5004241"/>
              <a:ext cx="3697349" cy="2354491"/>
            </a:xfrm>
            <a:prstGeom prst="rect">
              <a:avLst/>
            </a:prstGeom>
            <a:noFill/>
          </p:spPr>
          <p:txBody>
            <a:bodyPr wrap="square" numCol="2" rtlCol="0">
              <a:spAutoFit/>
            </a:bodyPr>
            <a:lstStyle/>
            <a:p>
              <a:pPr>
                <a:lnSpc>
                  <a:spcPct val="150000"/>
                </a:lnSpc>
              </a:pPr>
              <a:r>
                <a:rPr lang="en-US" sz="1200" dirty="0"/>
                <a:t>Gene1-Gene2</a:t>
              </a:r>
            </a:p>
            <a:p>
              <a:pPr>
                <a:lnSpc>
                  <a:spcPct val="150000"/>
                </a:lnSpc>
              </a:pPr>
              <a:r>
                <a:rPr lang="en-US" sz="1200" dirty="0"/>
                <a:t>Gene1-Gene4</a:t>
              </a:r>
            </a:p>
            <a:p>
              <a:pPr>
                <a:lnSpc>
                  <a:spcPct val="150000"/>
                </a:lnSpc>
              </a:pPr>
              <a:r>
                <a:rPr lang="en-US" sz="1200" dirty="0"/>
                <a:t>Gene1-</a:t>
              </a:r>
              <a:r>
                <a:rPr lang="en-US" sz="1200" dirty="0">
                  <a:solidFill>
                    <a:schemeClr val="accent2"/>
                  </a:solidFill>
                </a:rPr>
                <a:t>Gene6</a:t>
              </a:r>
            </a:p>
            <a:p>
              <a:pPr>
                <a:lnSpc>
                  <a:spcPct val="150000"/>
                </a:lnSpc>
              </a:pPr>
              <a:r>
                <a:rPr lang="en-US" sz="1200" dirty="0"/>
                <a:t>Gene2-Gene3</a:t>
              </a:r>
            </a:p>
            <a:p>
              <a:pPr>
                <a:lnSpc>
                  <a:spcPct val="150000"/>
                </a:lnSpc>
              </a:pPr>
              <a:r>
                <a:rPr lang="en-US" sz="1200" dirty="0"/>
                <a:t>Gene2-</a:t>
              </a:r>
              <a:r>
                <a:rPr lang="en-US" sz="1200" dirty="0">
                  <a:solidFill>
                    <a:schemeClr val="accent2"/>
                  </a:solidFill>
                </a:rPr>
                <a:t>Gene6</a:t>
              </a:r>
            </a:p>
            <a:p>
              <a:pPr>
                <a:lnSpc>
                  <a:spcPct val="150000"/>
                </a:lnSpc>
              </a:pPr>
              <a:r>
                <a:rPr lang="en-US" sz="1200" dirty="0"/>
                <a:t>Gene3-Gene4</a:t>
              </a:r>
            </a:p>
            <a:p>
              <a:pPr>
                <a:lnSpc>
                  <a:spcPct val="150000"/>
                </a:lnSpc>
              </a:pPr>
              <a:endParaRPr lang="en-US" sz="1200" dirty="0"/>
            </a:p>
            <a:p>
              <a:pPr>
                <a:lnSpc>
                  <a:spcPct val="150000"/>
                </a:lnSpc>
              </a:pPr>
              <a:endParaRPr lang="en-US" sz="1200" dirty="0"/>
            </a:p>
            <a:p>
              <a:pPr>
                <a:lnSpc>
                  <a:spcPct val="150000"/>
                </a:lnSpc>
              </a:pPr>
              <a:r>
                <a:rPr lang="en-US" sz="1200" dirty="0"/>
                <a:t>Gene3-</a:t>
              </a:r>
              <a:r>
                <a:rPr lang="en-US" sz="1200" dirty="0">
                  <a:solidFill>
                    <a:schemeClr val="accent2"/>
                  </a:solidFill>
                </a:rPr>
                <a:t>Gene6</a:t>
              </a:r>
            </a:p>
            <a:p>
              <a:pPr>
                <a:lnSpc>
                  <a:spcPct val="150000"/>
                </a:lnSpc>
              </a:pPr>
              <a:r>
                <a:rPr lang="en-US" sz="1200" dirty="0"/>
                <a:t>Gene4-Gene5</a:t>
              </a:r>
            </a:p>
            <a:p>
              <a:pPr>
                <a:lnSpc>
                  <a:spcPct val="150000"/>
                </a:lnSpc>
              </a:pPr>
              <a:r>
                <a:rPr lang="en-US" sz="1200" dirty="0"/>
                <a:t>Gene4-</a:t>
              </a:r>
              <a:r>
                <a:rPr lang="en-US" sz="1200" dirty="0">
                  <a:solidFill>
                    <a:schemeClr val="accent2"/>
                  </a:solidFill>
                </a:rPr>
                <a:t>Gene6</a:t>
              </a:r>
            </a:p>
            <a:p>
              <a:pPr>
                <a:lnSpc>
                  <a:spcPct val="150000"/>
                </a:lnSpc>
              </a:pPr>
              <a:r>
                <a:rPr lang="en-US" sz="1200" dirty="0"/>
                <a:t>Gene4-Gene7</a:t>
              </a:r>
            </a:p>
            <a:p>
              <a:pPr>
                <a:lnSpc>
                  <a:spcPct val="150000"/>
                </a:lnSpc>
              </a:pPr>
              <a:r>
                <a:rPr lang="en-US" sz="1200" dirty="0"/>
                <a:t>Gene5-</a:t>
              </a:r>
              <a:r>
                <a:rPr lang="en-US" sz="1200" dirty="0">
                  <a:solidFill>
                    <a:schemeClr val="accent2"/>
                  </a:solidFill>
                </a:rPr>
                <a:t>Gene6</a:t>
              </a:r>
            </a:p>
            <a:p>
              <a:pPr>
                <a:lnSpc>
                  <a:spcPct val="150000"/>
                </a:lnSpc>
              </a:pPr>
              <a:r>
                <a:rPr lang="en-US" sz="1200" dirty="0">
                  <a:solidFill>
                    <a:schemeClr val="accent2"/>
                  </a:solidFill>
                </a:rPr>
                <a:t>Gene6</a:t>
              </a:r>
              <a:r>
                <a:rPr lang="en-US" sz="1200" dirty="0"/>
                <a:t>-Gene7</a:t>
              </a:r>
              <a:endParaRPr lang="fr-LU" sz="1200" dirty="0"/>
            </a:p>
          </p:txBody>
        </p:sp>
        <p:sp>
          <p:nvSpPr>
            <p:cNvPr id="27" name="Rectangle 26"/>
            <p:cNvSpPr/>
            <p:nvPr/>
          </p:nvSpPr>
          <p:spPr>
            <a:xfrm>
              <a:off x="757473" y="4622855"/>
              <a:ext cx="3012364" cy="461665"/>
            </a:xfrm>
            <a:prstGeom prst="rect">
              <a:avLst/>
            </a:prstGeom>
          </p:spPr>
          <p:txBody>
            <a:bodyPr wrap="none">
              <a:spAutoFit/>
            </a:bodyPr>
            <a:lstStyle/>
            <a:p>
              <a:pPr algn="r">
                <a:lnSpc>
                  <a:spcPct val="150000"/>
                </a:lnSpc>
              </a:pPr>
              <a:r>
                <a:rPr lang="en-US" sz="1600" b="1" dirty="0"/>
                <a:t>Lethal double gene deletions</a:t>
              </a:r>
            </a:p>
          </p:txBody>
        </p:sp>
      </p:grpSp>
      <p:sp>
        <p:nvSpPr>
          <p:cNvPr id="40" name="Rectangle 39"/>
          <p:cNvSpPr/>
          <p:nvPr/>
        </p:nvSpPr>
        <p:spPr>
          <a:xfrm>
            <a:off x="845748" y="5095446"/>
            <a:ext cx="1105160" cy="239370"/>
          </a:xfrm>
          <a:prstGeom prst="rect">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Tree>
    <p:extLst>
      <p:ext uri="{BB962C8B-B14F-4D97-AF65-F5344CB8AC3E}">
        <p14:creationId xmlns:p14="http://schemas.microsoft.com/office/powerpoint/2010/main" val="356788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6" grpId="0" animBg="1"/>
      <p:bldP spid="47" grpId="0" animBg="1"/>
      <p:bldP spid="48"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Sampling of the allowed flux distributions around the optimal solution</a:t>
            </a:r>
            <a:endParaRPr lang="fr-LU" dirty="0"/>
          </a:p>
        </p:txBody>
      </p:sp>
      <p:sp>
        <p:nvSpPr>
          <p:cNvPr id="3" name="Text Placeholder 2"/>
          <p:cNvSpPr>
            <a:spLocks noGrp="1"/>
          </p:cNvSpPr>
          <p:nvPr>
            <p:ph type="body" sz="quarter" idx="13"/>
          </p:nvPr>
        </p:nvSpPr>
        <p:spPr/>
        <p:txBody>
          <a:bodyPr/>
          <a:lstStyle/>
          <a:p>
            <a:pPr marL="0" indent="0" algn="just">
              <a:buNone/>
            </a:pPr>
            <a:r>
              <a:rPr lang="en-US" sz="1400" b="1" dirty="0"/>
              <a:t>Sampling </a:t>
            </a:r>
            <a:r>
              <a:rPr lang="en-US" sz="1400" dirty="0"/>
              <a:t>enables the characterization of all allowed flux distributions. The set of flux distributions obtained from sampling can be further interrogated, enabling to determine the most likely flux value through any reaction, given the model constraints, and to establish the dependency between two reactions in the network.</a:t>
            </a:r>
          </a:p>
          <a:p>
            <a:pPr marL="0" indent="0">
              <a:buNone/>
            </a:pPr>
            <a:endParaRPr lang="en-US" sz="1200" dirty="0"/>
          </a:p>
          <a:p>
            <a:pPr marL="0" indent="0">
              <a:buNone/>
            </a:pPr>
            <a:r>
              <a:rPr lang="en-US" sz="1200" dirty="0">
                <a:solidFill>
                  <a:srgbClr val="000000"/>
                </a:solidFill>
                <a:latin typeface="Courier New" panose="02070309020205020404" pitchFamily="49" charset="0"/>
              </a:rPr>
              <a:t>model = </a:t>
            </a:r>
            <a:r>
              <a:rPr lang="en-US" sz="1200" dirty="0" err="1">
                <a:solidFill>
                  <a:srgbClr val="000000"/>
                </a:solidFill>
                <a:latin typeface="Courier New" panose="02070309020205020404" pitchFamily="49" charset="0"/>
              </a:rPr>
              <a:t>changeRxnBounds</a:t>
            </a:r>
            <a:r>
              <a:rPr lang="en-US" sz="1200" dirty="0">
                <a:solidFill>
                  <a:srgbClr val="000000"/>
                </a:solidFill>
                <a:latin typeface="Courier New" panose="02070309020205020404" pitchFamily="49" charset="0"/>
              </a:rPr>
              <a:t>(model,{</a:t>
            </a:r>
            <a:r>
              <a:rPr lang="en-US" sz="1200" dirty="0">
                <a:solidFill>
                  <a:srgbClr val="A020F0"/>
                </a:solidFill>
                <a:latin typeface="Courier New" panose="02070309020205020404" pitchFamily="49" charset="0"/>
              </a:rPr>
              <a:t>'v1'</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'v2'</a:t>
            </a:r>
            <a:r>
              <a:rPr lang="en-US" sz="1200" dirty="0">
                <a:solidFill>
                  <a:srgbClr val="000000"/>
                </a:solidFill>
                <a:latin typeface="Courier New" panose="02070309020205020404" pitchFamily="49" charset="0"/>
              </a:rPr>
              <a:t>},[1 1],</a:t>
            </a:r>
            <a:r>
              <a:rPr lang="en-US" sz="1200" dirty="0">
                <a:solidFill>
                  <a:srgbClr val="A020F0"/>
                </a:solidFill>
                <a:latin typeface="Courier New" panose="02070309020205020404" pitchFamily="49" charset="0"/>
              </a:rPr>
              <a:t>'b'</a:t>
            </a:r>
            <a:r>
              <a:rPr lang="en-US" sz="1200" dirty="0">
                <a:solidFill>
                  <a:srgbClr val="000000"/>
                </a:solidFill>
                <a:latin typeface="Courier New" panose="02070309020205020404" pitchFamily="49" charset="0"/>
              </a:rPr>
              <a:t>); </a:t>
            </a:r>
            <a:r>
              <a:rPr lang="fr-LU" sz="1200" dirty="0">
                <a:solidFill>
                  <a:srgbClr val="228B22"/>
                </a:solidFill>
                <a:latin typeface="Courier New" panose="02070309020205020404" pitchFamily="49" charset="0"/>
              </a:rPr>
              <a:t> </a:t>
            </a:r>
          </a:p>
          <a:p>
            <a:pPr marL="0" indent="0">
              <a:buNone/>
            </a:pPr>
            <a:r>
              <a:rPr lang="fr-LU" sz="1200" dirty="0">
                <a:solidFill>
                  <a:srgbClr val="000000"/>
                </a:solidFill>
                <a:latin typeface="Courier New" panose="02070309020205020404" pitchFamily="49" charset="0"/>
              </a:rPr>
              <a:t>model = </a:t>
            </a:r>
            <a:r>
              <a:rPr lang="fr-LU" sz="1200" dirty="0" err="1">
                <a:solidFill>
                  <a:srgbClr val="000000"/>
                </a:solidFill>
                <a:latin typeface="Courier New" panose="02070309020205020404" pitchFamily="49" charset="0"/>
              </a:rPr>
              <a:t>changeRxnBounds</a:t>
            </a:r>
            <a:r>
              <a:rPr lang="fr-LU" sz="1200" dirty="0">
                <a:solidFill>
                  <a:srgbClr val="000000"/>
                </a:solidFill>
                <a:latin typeface="Courier New" panose="02070309020205020404" pitchFamily="49" charset="0"/>
              </a:rPr>
              <a:t>(model,{</a:t>
            </a:r>
            <a:r>
              <a:rPr lang="fr-LU" sz="1200" dirty="0">
                <a:solidFill>
                  <a:srgbClr val="A020F0"/>
                </a:solidFill>
                <a:latin typeface="Courier New" panose="02070309020205020404" pitchFamily="49" charset="0"/>
              </a:rPr>
              <a:t>'v6'</a:t>
            </a:r>
            <a:r>
              <a:rPr lang="fr-LU" sz="1200" dirty="0">
                <a:solidFill>
                  <a:srgbClr val="000000"/>
                </a:solidFill>
                <a:latin typeface="Courier New" panose="02070309020205020404" pitchFamily="49" charset="0"/>
              </a:rPr>
              <a:t>},0.9*</a:t>
            </a:r>
            <a:r>
              <a:rPr lang="fr-LU" sz="1200" dirty="0" err="1">
                <a:solidFill>
                  <a:srgbClr val="000000"/>
                </a:solidFill>
                <a:latin typeface="Courier New" panose="02070309020205020404" pitchFamily="49" charset="0"/>
              </a:rPr>
              <a:t>solution.f,</a:t>
            </a:r>
            <a:r>
              <a:rPr lang="fr-LU" sz="1200" dirty="0" err="1">
                <a:solidFill>
                  <a:srgbClr val="A020F0"/>
                </a:solidFill>
                <a:latin typeface="Courier New" panose="02070309020205020404" pitchFamily="49" charset="0"/>
              </a:rPr>
              <a:t>'l</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a:t>
            </a:r>
          </a:p>
          <a:p>
            <a:pPr marL="0" indent="0">
              <a:buNone/>
            </a:pPr>
            <a:endParaRPr lang="en-US" sz="1400" b="1" dirty="0">
              <a:solidFill>
                <a:srgbClr val="000000"/>
              </a:solidFill>
            </a:endParaRPr>
          </a:p>
          <a:p>
            <a:pPr marL="0" indent="0">
              <a:buNone/>
            </a:pPr>
            <a:r>
              <a:rPr lang="en-US" sz="1400" b="1" dirty="0">
                <a:solidFill>
                  <a:srgbClr val="000000"/>
                </a:solidFill>
              </a:rPr>
              <a:t>Sampling options</a:t>
            </a:r>
            <a:endParaRPr lang="fr-LU" sz="1400" b="1" dirty="0">
              <a:solidFill>
                <a:srgbClr val="000000"/>
              </a:solidFill>
            </a:endParaRPr>
          </a:p>
          <a:p>
            <a:pPr marL="0" indent="0">
              <a:buNone/>
            </a:pPr>
            <a:r>
              <a:rPr lang="fr-LU" sz="1200" dirty="0" err="1">
                <a:solidFill>
                  <a:srgbClr val="000000"/>
                </a:solidFill>
                <a:latin typeface="Courier New" panose="02070309020205020404" pitchFamily="49" charset="0"/>
              </a:rPr>
              <a:t>options.nStepsPerPoint</a:t>
            </a:r>
            <a:r>
              <a:rPr lang="fr-LU" sz="1200" dirty="0">
                <a:solidFill>
                  <a:srgbClr val="000000"/>
                </a:solidFill>
                <a:latin typeface="Courier New" panose="02070309020205020404" pitchFamily="49" charset="0"/>
              </a:rPr>
              <a:t> = 8 * size(</a:t>
            </a:r>
            <a:r>
              <a:rPr lang="fr-LU" sz="1200" dirty="0" err="1">
                <a:solidFill>
                  <a:srgbClr val="000000"/>
                </a:solidFill>
                <a:latin typeface="Courier New" panose="02070309020205020404" pitchFamily="49" charset="0"/>
              </a:rPr>
              <a:t>model.S</a:t>
            </a:r>
            <a:r>
              <a:rPr lang="fr-LU" sz="1200" dirty="0">
                <a:solidFill>
                  <a:srgbClr val="000000"/>
                </a:solidFill>
                <a:latin typeface="Courier New" panose="02070309020205020404" pitchFamily="49" charset="0"/>
              </a:rPr>
              <a:t>, 2);</a:t>
            </a:r>
          </a:p>
          <a:p>
            <a:pPr marL="0" indent="0">
              <a:buNone/>
            </a:pPr>
            <a:r>
              <a:rPr lang="fr-LU" sz="1200" dirty="0" err="1">
                <a:solidFill>
                  <a:srgbClr val="000000"/>
                </a:solidFill>
                <a:latin typeface="Courier New" panose="02070309020205020404" pitchFamily="49" charset="0"/>
              </a:rPr>
              <a:t>options.nPointsReturned</a:t>
            </a:r>
            <a:r>
              <a:rPr lang="fr-LU" sz="1200" dirty="0">
                <a:solidFill>
                  <a:srgbClr val="000000"/>
                </a:solidFill>
                <a:latin typeface="Courier New" panose="02070309020205020404" pitchFamily="49" charset="0"/>
              </a:rPr>
              <a:t> = 1000;</a:t>
            </a:r>
          </a:p>
          <a:p>
            <a:pPr marL="0" indent="0">
              <a:buNone/>
            </a:pPr>
            <a:endParaRPr lang="en-US" sz="1400" b="1" dirty="0">
              <a:solidFill>
                <a:srgbClr val="000000"/>
              </a:solidFill>
            </a:endParaRPr>
          </a:p>
          <a:p>
            <a:pPr marL="0" indent="0">
              <a:buNone/>
            </a:pPr>
            <a:r>
              <a:rPr lang="en-US" sz="1400" b="1" dirty="0">
                <a:solidFill>
                  <a:srgbClr val="000000"/>
                </a:solidFill>
              </a:rPr>
              <a:t>Sampling</a:t>
            </a:r>
            <a:endParaRPr lang="fr-LU" b="1" dirty="0">
              <a:solidFill>
                <a:srgbClr val="000000"/>
              </a:solidFill>
            </a:endParaRPr>
          </a:p>
          <a:p>
            <a:pPr marL="0" indent="0">
              <a:buNone/>
            </a:pPr>
            <a:r>
              <a:rPr lang="fr-LU" sz="1400" dirty="0">
                <a:solidFill>
                  <a:srgbClr val="000000"/>
                </a:solidFill>
                <a:latin typeface="Courier New" panose="02070309020205020404" pitchFamily="49" charset="0"/>
              </a:rPr>
              <a:t>[</a:t>
            </a:r>
            <a:r>
              <a:rPr lang="fr-LU" sz="1400" dirty="0" err="1">
                <a:solidFill>
                  <a:srgbClr val="000000"/>
                </a:solidFill>
                <a:latin typeface="Courier New" panose="02070309020205020404" pitchFamily="49" charset="0"/>
              </a:rPr>
              <a:t>modelSampling,samples</a:t>
            </a:r>
            <a:r>
              <a:rPr lang="fr-LU" sz="1400" dirty="0">
                <a:solidFill>
                  <a:srgbClr val="000000"/>
                </a:solidFill>
                <a:latin typeface="Courier New" panose="02070309020205020404" pitchFamily="49" charset="0"/>
              </a:rPr>
              <a:t>] = </a:t>
            </a:r>
            <a:r>
              <a:rPr lang="fr-LU" sz="1400" dirty="0" err="1">
                <a:solidFill>
                  <a:srgbClr val="000000"/>
                </a:solidFill>
                <a:latin typeface="Courier New" panose="02070309020205020404" pitchFamily="49" charset="0"/>
              </a:rPr>
              <a:t>sampleCbModel</a:t>
            </a:r>
            <a:r>
              <a:rPr lang="fr-LU" sz="1400" dirty="0">
                <a:solidFill>
                  <a:srgbClr val="000000"/>
                </a:solidFill>
                <a:latin typeface="Courier New" panose="02070309020205020404" pitchFamily="49" charset="0"/>
              </a:rPr>
              <a:t>(model,</a:t>
            </a:r>
            <a:r>
              <a:rPr lang="fr-LU" sz="1400" dirty="0">
                <a:solidFill>
                  <a:srgbClr val="A020F0"/>
                </a:solidFill>
                <a:latin typeface="Courier New" panose="02070309020205020404" pitchFamily="49" charset="0"/>
              </a:rPr>
              <a:t>'</a:t>
            </a:r>
            <a:r>
              <a:rPr lang="fr-LU" sz="1400" dirty="0" err="1">
                <a:solidFill>
                  <a:srgbClr val="A020F0"/>
                </a:solidFill>
                <a:latin typeface="Courier New" panose="02070309020205020404" pitchFamily="49" charset="0"/>
              </a:rPr>
              <a:t>sampleFile</a:t>
            </a:r>
            <a:r>
              <a:rPr lang="fr-LU" sz="1400" dirty="0">
                <a:solidFill>
                  <a:srgbClr val="A020F0"/>
                </a:solidFill>
                <a:latin typeface="Courier New" panose="02070309020205020404" pitchFamily="49" charset="0"/>
              </a:rPr>
              <a:t>'</a:t>
            </a:r>
            <a:r>
              <a:rPr lang="fr-LU" sz="1400" dirty="0">
                <a:solidFill>
                  <a:srgbClr val="000000"/>
                </a:solidFill>
                <a:latin typeface="Courier New" panose="02070309020205020404" pitchFamily="49" charset="0"/>
              </a:rPr>
              <a:t>,</a:t>
            </a:r>
            <a:r>
              <a:rPr lang="fr-LU" sz="1400" dirty="0">
                <a:solidFill>
                  <a:srgbClr val="A020F0"/>
                </a:solidFill>
                <a:latin typeface="Courier New" panose="02070309020205020404" pitchFamily="49" charset="0"/>
              </a:rPr>
              <a:t>'ACHR'</a:t>
            </a:r>
            <a:r>
              <a:rPr lang="fr-LU" sz="1400" dirty="0">
                <a:solidFill>
                  <a:srgbClr val="000000"/>
                </a:solidFill>
                <a:latin typeface="Courier New" panose="02070309020205020404" pitchFamily="49" charset="0"/>
              </a:rPr>
              <a:t>, options);</a:t>
            </a:r>
          </a:p>
          <a:p>
            <a:endParaRPr lang="fr-LU" dirty="0"/>
          </a:p>
          <a:p>
            <a:endParaRPr lang="fr-LU" dirty="0"/>
          </a:p>
        </p:txBody>
      </p:sp>
      <p:sp>
        <p:nvSpPr>
          <p:cNvPr id="4" name="Rectangle 3"/>
          <p:cNvSpPr/>
          <p:nvPr/>
        </p:nvSpPr>
        <p:spPr>
          <a:xfrm>
            <a:off x="414780" y="1380401"/>
            <a:ext cx="8293521" cy="94802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1305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Visualisation</a:t>
            </a:r>
            <a:r>
              <a:rPr lang="en-US" dirty="0"/>
              <a:t> of the sampling results</a:t>
            </a:r>
            <a:endParaRPr lang="fr-LU" dirty="0"/>
          </a:p>
        </p:txBody>
      </p:sp>
      <p:sp>
        <p:nvSpPr>
          <p:cNvPr id="3" name="Text Placeholder 2"/>
          <p:cNvSpPr>
            <a:spLocks noGrp="1"/>
          </p:cNvSpPr>
          <p:nvPr>
            <p:ph type="body" sz="quarter" idx="13"/>
          </p:nvPr>
        </p:nvSpPr>
        <p:spPr/>
        <p:txBody>
          <a:bodyPr/>
          <a:lstStyle/>
          <a:p>
            <a:pPr marL="0" indent="0">
              <a:buNone/>
            </a:pPr>
            <a:r>
              <a:rPr lang="en-GB" sz="1400" b="1" dirty="0"/>
              <a:t>Reaction flux correlation and fluxes distribution</a:t>
            </a:r>
          </a:p>
          <a:p>
            <a:pPr marL="0" indent="0">
              <a:buNone/>
            </a:pPr>
            <a:r>
              <a:rPr lang="en-US" sz="1200" dirty="0" err="1">
                <a:solidFill>
                  <a:srgbClr val="000000"/>
                </a:solidFill>
                <a:latin typeface="Courier New" panose="02070309020205020404" pitchFamily="49" charset="0"/>
              </a:rPr>
              <a:t>sampleScatterMatrix</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'v4'</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'v5'</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'v6'</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'v7'</a:t>
            </a:r>
            <a:r>
              <a:rPr lang="en-US" sz="1200" dirty="0">
                <a:solidFill>
                  <a:srgbClr val="000000"/>
                </a:solidFill>
                <a:latin typeface="Courier New" panose="02070309020205020404" pitchFamily="49" charset="0"/>
              </a:rPr>
              <a:t>},</a:t>
            </a:r>
            <a:r>
              <a:rPr lang="en-US" sz="1200" dirty="0" err="1">
                <a:solidFill>
                  <a:srgbClr val="000000"/>
                </a:solidFill>
                <a:latin typeface="Courier New" panose="02070309020205020404" pitchFamily="49" charset="0"/>
              </a:rPr>
              <a:t>modelSampling,samples</a:t>
            </a:r>
            <a:r>
              <a:rPr lang="en-US" sz="1200" dirty="0">
                <a:solidFill>
                  <a:srgbClr val="000000"/>
                </a:solidFill>
                <a:latin typeface="Courier New" panose="02070309020205020404" pitchFamily="49" charset="0"/>
              </a:rPr>
              <a:t>) </a:t>
            </a:r>
            <a:r>
              <a:rPr lang="en-US" sz="1200" dirty="0">
                <a:solidFill>
                  <a:srgbClr val="228B22"/>
                </a:solidFill>
                <a:latin typeface="Courier New" panose="02070309020205020404" pitchFamily="49" charset="0"/>
              </a:rPr>
              <a:t>%do not include the constant rates here</a:t>
            </a:r>
          </a:p>
          <a:p>
            <a:pPr marL="0" indent="0">
              <a:buNone/>
            </a:pPr>
            <a:endParaRPr lang="en-US" sz="1400" dirty="0">
              <a:solidFill>
                <a:srgbClr val="228B22"/>
              </a:solidFill>
              <a:latin typeface="Courier New" panose="02070309020205020404" pitchFamily="49" charset="0"/>
            </a:endParaRPr>
          </a:p>
          <a:p>
            <a:pPr marL="0" indent="0">
              <a:buNone/>
            </a:pPr>
            <a:r>
              <a:rPr lang="en-GB" sz="1400" b="1" dirty="0"/>
              <a:t>Reaction flux correlation</a:t>
            </a:r>
          </a:p>
          <a:p>
            <a:pPr marL="0" indent="0">
              <a:buNone/>
            </a:pPr>
            <a:r>
              <a:rPr lang="fr-LU" sz="1200" dirty="0">
                <a:solidFill>
                  <a:srgbClr val="000000"/>
                </a:solidFill>
                <a:latin typeface="Courier New" panose="02070309020205020404" pitchFamily="49" charset="0"/>
              </a:rPr>
              <a:t>figure</a:t>
            </a:r>
          </a:p>
          <a:p>
            <a:pPr marL="0" indent="0">
              <a:buNone/>
            </a:pPr>
            <a:r>
              <a:rPr lang="fr-LU" sz="1200" dirty="0">
                <a:solidFill>
                  <a:srgbClr val="0000FF"/>
                </a:solidFill>
                <a:latin typeface="Courier New" panose="02070309020205020404" pitchFamily="49" charset="0"/>
              </a:rPr>
              <a:t>for</a:t>
            </a: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counter</a:t>
            </a:r>
            <a:r>
              <a:rPr lang="fr-LU" sz="1200" dirty="0">
                <a:solidFill>
                  <a:srgbClr val="000000"/>
                </a:solidFill>
                <a:latin typeface="Courier New" panose="02070309020205020404" pitchFamily="49" charset="0"/>
              </a:rPr>
              <a:t>=1:size(samples,1)</a:t>
            </a:r>
          </a:p>
          <a:p>
            <a:pPr marL="0" indent="0">
              <a:buNone/>
            </a:pPr>
            <a:r>
              <a:rPr lang="fr-LU" sz="1200" dirty="0">
                <a:solidFill>
                  <a:srgbClr val="000000"/>
                </a:solidFill>
                <a:latin typeface="Courier New" panose="02070309020205020404" pitchFamily="49" charset="0"/>
              </a:rPr>
              <a:t>    </a:t>
            </a:r>
            <a:r>
              <a:rPr lang="fr-LU" sz="1200" dirty="0">
                <a:solidFill>
                  <a:srgbClr val="0000FF"/>
                </a:solidFill>
                <a:latin typeface="Courier New" panose="02070309020205020404" pitchFamily="49" charset="0"/>
              </a:rPr>
              <a:t>for</a:t>
            </a:r>
            <a:r>
              <a:rPr lang="fr-LU" sz="1200" dirty="0">
                <a:solidFill>
                  <a:srgbClr val="000000"/>
                </a:solidFill>
                <a:latin typeface="Courier New" panose="02070309020205020404" pitchFamily="49" charset="0"/>
              </a:rPr>
              <a:t> counter2=</a:t>
            </a:r>
            <a:r>
              <a:rPr lang="fr-LU" sz="1200" dirty="0" err="1">
                <a:solidFill>
                  <a:srgbClr val="000000"/>
                </a:solidFill>
                <a:latin typeface="Courier New" panose="02070309020205020404" pitchFamily="49" charset="0"/>
              </a:rPr>
              <a:t>counter:size</a:t>
            </a:r>
            <a:r>
              <a:rPr lang="fr-LU" sz="1200" dirty="0">
                <a:solidFill>
                  <a:srgbClr val="000000"/>
                </a:solidFill>
                <a:latin typeface="Courier New" panose="02070309020205020404" pitchFamily="49" charset="0"/>
              </a:rPr>
              <a:t>(samples,1)</a:t>
            </a:r>
          </a:p>
          <a:p>
            <a:pPr marL="0" indent="0">
              <a:buNone/>
            </a:pPr>
            <a:r>
              <a:rPr lang="en-US" sz="1200" dirty="0">
                <a:solidFill>
                  <a:srgbClr val="000000"/>
                </a:solidFill>
                <a:latin typeface="Courier New" panose="02070309020205020404" pitchFamily="49" charset="0"/>
              </a:rPr>
              <a:t>        subplot(size(samples,1),size(samples,1),(counter-1)*size(samples,1)+counter2)</a:t>
            </a:r>
          </a:p>
          <a:p>
            <a:pPr marL="0" indent="0">
              <a:buNone/>
            </a:pPr>
            <a:r>
              <a:rPr lang="fr-LU" sz="1200" dirty="0">
                <a:solidFill>
                  <a:srgbClr val="000000"/>
                </a:solidFill>
                <a:latin typeface="Courier New" panose="02070309020205020404" pitchFamily="49" charset="0"/>
              </a:rPr>
              <a:t>        plot(</a:t>
            </a:r>
            <a:r>
              <a:rPr lang="fr-LU" sz="1200" dirty="0" err="1">
                <a:solidFill>
                  <a:srgbClr val="000000"/>
                </a:solidFill>
                <a:latin typeface="Courier New" panose="02070309020205020404" pitchFamily="49" charset="0"/>
              </a:rPr>
              <a:t>samples</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counter</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samples</a:t>
            </a:r>
            <a:r>
              <a:rPr lang="fr-LU" sz="1200" dirty="0">
                <a:solidFill>
                  <a:srgbClr val="000000"/>
                </a:solidFill>
                <a:latin typeface="Courier New" panose="02070309020205020404" pitchFamily="49" charset="0"/>
              </a:rPr>
              <a:t>(counter2,:),</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a:t>
            </a:r>
          </a:p>
          <a:p>
            <a:pPr marL="0" indent="0">
              <a:buNone/>
            </a:pP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xlabel</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model.rxns</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counter</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ylabel</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model.rxns</a:t>
            </a:r>
            <a:r>
              <a:rPr lang="fr-LU" sz="1200" dirty="0">
                <a:solidFill>
                  <a:srgbClr val="000000"/>
                </a:solidFill>
                <a:latin typeface="Courier New" panose="02070309020205020404" pitchFamily="49" charset="0"/>
              </a:rPr>
              <a:t>(counter2))</a:t>
            </a:r>
          </a:p>
          <a:p>
            <a:pPr marL="0" indent="0">
              <a:buNone/>
            </a:pPr>
            <a:r>
              <a:rPr lang="fr-LU" sz="1200" dirty="0">
                <a:solidFill>
                  <a:srgbClr val="000000"/>
                </a:solidFill>
                <a:latin typeface="Courier New" panose="02070309020205020404" pitchFamily="49" charset="0"/>
              </a:rPr>
              <a:t>    </a:t>
            </a:r>
            <a:r>
              <a:rPr lang="fr-LU" sz="1200" dirty="0">
                <a:solidFill>
                  <a:srgbClr val="0000FF"/>
                </a:solidFill>
                <a:latin typeface="Courier New" panose="02070309020205020404" pitchFamily="49" charset="0"/>
              </a:rPr>
              <a:t>end</a:t>
            </a:r>
          </a:p>
          <a:p>
            <a:pPr marL="0" indent="0">
              <a:buNone/>
            </a:pPr>
            <a:r>
              <a:rPr lang="fr-LU" sz="1200" dirty="0">
                <a:solidFill>
                  <a:srgbClr val="0000FF"/>
                </a:solidFill>
                <a:latin typeface="Courier New" panose="02070309020205020404" pitchFamily="49" charset="0"/>
              </a:rPr>
              <a:t>end</a:t>
            </a:r>
          </a:p>
          <a:p>
            <a:pPr marL="0" indent="0">
              <a:buNone/>
            </a:pPr>
            <a:endParaRPr lang="en-US" sz="1200" dirty="0">
              <a:solidFill>
                <a:srgbClr val="0000FF"/>
              </a:solidFill>
              <a:latin typeface="Courier New" panose="02070309020205020404" pitchFamily="49" charset="0"/>
            </a:endParaRPr>
          </a:p>
          <a:p>
            <a:pPr marL="0" indent="0">
              <a:buNone/>
            </a:pPr>
            <a:r>
              <a:rPr lang="en-GB" sz="1400" b="1" dirty="0"/>
              <a:t>Fluxes distribution:</a:t>
            </a:r>
          </a:p>
          <a:p>
            <a:pPr marL="0" indent="0">
              <a:buNone/>
            </a:pPr>
            <a:r>
              <a:rPr lang="fr-LU" sz="1200" dirty="0" err="1">
                <a:solidFill>
                  <a:srgbClr val="000000"/>
                </a:solidFill>
                <a:latin typeface="Courier New" panose="02070309020205020404" pitchFamily="49" charset="0"/>
              </a:rPr>
              <a:t>plotSampleHist</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modelSampling.rxns</a:t>
            </a: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samples</a:t>
            </a: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modelSampling</a:t>
            </a:r>
            <a:r>
              <a:rPr lang="fr-LU" sz="1200" dirty="0">
                <a:solidFill>
                  <a:srgbClr val="000000"/>
                </a:solidFill>
                <a:latin typeface="Courier New" panose="02070309020205020404" pitchFamily="49" charset="0"/>
              </a:rPr>
              <a:t>,[],[4,2]);</a:t>
            </a:r>
          </a:p>
          <a:p>
            <a:pPr marL="0" indent="0">
              <a:buNone/>
            </a:pPr>
            <a:endParaRPr lang="en-GB" sz="1200" b="1" dirty="0"/>
          </a:p>
          <a:p>
            <a:pPr marL="0" indent="0">
              <a:buNone/>
            </a:pPr>
            <a:endParaRPr lang="en-GB" sz="1200" b="1" dirty="0"/>
          </a:p>
        </p:txBody>
      </p:sp>
    </p:spTree>
    <p:extLst>
      <p:ext uri="{BB962C8B-B14F-4D97-AF65-F5344CB8AC3E}">
        <p14:creationId xmlns:p14="http://schemas.microsoft.com/office/powerpoint/2010/main" val="1543528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Visualisation</a:t>
            </a:r>
            <a:r>
              <a:rPr lang="en-US" dirty="0"/>
              <a:t> of the sampling results</a:t>
            </a:r>
            <a:endParaRPr lang="fr-LU" dirty="0"/>
          </a:p>
        </p:txBody>
      </p:sp>
      <p:sp>
        <p:nvSpPr>
          <p:cNvPr id="3" name="Text Placeholder 2"/>
          <p:cNvSpPr>
            <a:spLocks noGrp="1"/>
          </p:cNvSpPr>
          <p:nvPr>
            <p:ph type="body" sz="quarter" idx="13"/>
          </p:nvPr>
        </p:nvSpPr>
        <p:spPr/>
        <p:txBody>
          <a:bodyPr/>
          <a:lstStyle/>
          <a:p>
            <a:pPr marL="0" indent="0">
              <a:buNone/>
            </a:pPr>
            <a:r>
              <a:rPr lang="en-GB" sz="1400" b="1" dirty="0"/>
              <a:t>Reaction flux correlation and fluxes distribution</a:t>
            </a:r>
          </a:p>
          <a:p>
            <a:pPr marL="0" indent="0">
              <a:buNone/>
            </a:pPr>
            <a:r>
              <a:rPr lang="en-US" sz="1200" dirty="0" err="1">
                <a:solidFill>
                  <a:srgbClr val="000000"/>
                </a:solidFill>
                <a:latin typeface="Courier New" panose="02070309020205020404" pitchFamily="49" charset="0"/>
              </a:rPr>
              <a:t>sampleScatterMatrix</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'v4'</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'v5'</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'v6'</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'v7'</a:t>
            </a:r>
            <a:r>
              <a:rPr lang="en-US" sz="1200" dirty="0">
                <a:solidFill>
                  <a:srgbClr val="000000"/>
                </a:solidFill>
                <a:latin typeface="Courier New" panose="02070309020205020404" pitchFamily="49" charset="0"/>
              </a:rPr>
              <a:t>},</a:t>
            </a:r>
            <a:r>
              <a:rPr lang="en-US" sz="1200" dirty="0" err="1">
                <a:solidFill>
                  <a:srgbClr val="000000"/>
                </a:solidFill>
                <a:latin typeface="Courier New" panose="02070309020205020404" pitchFamily="49" charset="0"/>
              </a:rPr>
              <a:t>modelSampling,samples</a:t>
            </a:r>
            <a:r>
              <a:rPr lang="en-US" sz="1200" dirty="0">
                <a:solidFill>
                  <a:srgbClr val="000000"/>
                </a:solidFill>
                <a:latin typeface="Courier New" panose="02070309020205020404" pitchFamily="49" charset="0"/>
              </a:rPr>
              <a:t>) </a:t>
            </a:r>
            <a:r>
              <a:rPr lang="en-US" sz="1200" dirty="0">
                <a:solidFill>
                  <a:srgbClr val="228B22"/>
                </a:solidFill>
                <a:latin typeface="Courier New" panose="02070309020205020404" pitchFamily="49" charset="0"/>
              </a:rPr>
              <a:t>%do not include the constant rates here</a:t>
            </a:r>
          </a:p>
          <a:p>
            <a:pPr marL="0" indent="0">
              <a:buNone/>
            </a:pPr>
            <a:endParaRPr lang="en-US" sz="1400" dirty="0">
              <a:solidFill>
                <a:srgbClr val="228B22"/>
              </a:solidFill>
              <a:latin typeface="Courier New" panose="02070309020205020404" pitchFamily="49" charset="0"/>
            </a:endParaRPr>
          </a:p>
          <a:p>
            <a:pPr marL="0" indent="0">
              <a:buNone/>
            </a:pPr>
            <a:endParaRPr lang="en-GB" sz="1200" b="1" dirty="0"/>
          </a:p>
          <a:p>
            <a:pPr marL="0" indent="0">
              <a:buNone/>
            </a:pPr>
            <a:endParaRPr lang="en-GB" sz="1200" b="1" dirty="0"/>
          </a:p>
        </p:txBody>
      </p:sp>
      <p:pic>
        <p:nvPicPr>
          <p:cNvPr id="23" name="Picture 22"/>
          <p:cNvPicPr>
            <a:picLocks noChangeAspect="1"/>
          </p:cNvPicPr>
          <p:nvPr/>
        </p:nvPicPr>
        <p:blipFill>
          <a:blip r:embed="rId2"/>
          <a:stretch>
            <a:fillRect/>
          </a:stretch>
        </p:blipFill>
        <p:spPr>
          <a:xfrm>
            <a:off x="395113" y="3213538"/>
            <a:ext cx="2682472" cy="278001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87" y="2270961"/>
            <a:ext cx="5334000" cy="4000500"/>
          </a:xfrm>
          <a:prstGeom prst="rect">
            <a:avLst/>
          </a:prstGeom>
        </p:spPr>
      </p:pic>
    </p:spTree>
    <p:extLst>
      <p:ext uri="{BB962C8B-B14F-4D97-AF65-F5344CB8AC3E}">
        <p14:creationId xmlns:p14="http://schemas.microsoft.com/office/powerpoint/2010/main" val="2885717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2745" t="6598" r="8921" b="21034"/>
          <a:stretch/>
        </p:blipFill>
        <p:spPr>
          <a:xfrm>
            <a:off x="2770093" y="3308806"/>
            <a:ext cx="5862793" cy="3246826"/>
          </a:xfrm>
          <a:prstGeom prst="rect">
            <a:avLst/>
          </a:prstGeom>
        </p:spPr>
      </p:pic>
      <p:sp>
        <p:nvSpPr>
          <p:cNvPr id="2" name="Title 1"/>
          <p:cNvSpPr>
            <a:spLocks noGrp="1"/>
          </p:cNvSpPr>
          <p:nvPr>
            <p:ph type="title"/>
          </p:nvPr>
        </p:nvSpPr>
        <p:spPr/>
        <p:txBody>
          <a:bodyPr>
            <a:normAutofit/>
          </a:bodyPr>
          <a:lstStyle/>
          <a:p>
            <a:r>
              <a:rPr lang="en-GB" dirty="0"/>
              <a:t>Visualisation</a:t>
            </a:r>
            <a:r>
              <a:rPr lang="en-US" dirty="0"/>
              <a:t> of the sampling results</a:t>
            </a:r>
            <a:endParaRPr lang="fr-LU" dirty="0"/>
          </a:p>
        </p:txBody>
      </p:sp>
      <p:sp>
        <p:nvSpPr>
          <p:cNvPr id="3" name="Text Placeholder 2"/>
          <p:cNvSpPr>
            <a:spLocks noGrp="1"/>
          </p:cNvSpPr>
          <p:nvPr>
            <p:ph type="body" sz="quarter" idx="13"/>
          </p:nvPr>
        </p:nvSpPr>
        <p:spPr/>
        <p:txBody>
          <a:bodyPr/>
          <a:lstStyle/>
          <a:p>
            <a:pPr marL="0" indent="0">
              <a:buNone/>
            </a:pPr>
            <a:r>
              <a:rPr lang="en-GB" sz="1400" b="1" dirty="0"/>
              <a:t>Reaction flux correlation</a:t>
            </a:r>
          </a:p>
          <a:p>
            <a:pPr marL="0" indent="0">
              <a:buNone/>
            </a:pPr>
            <a:r>
              <a:rPr lang="fr-LU" sz="1200" dirty="0">
                <a:solidFill>
                  <a:srgbClr val="000000"/>
                </a:solidFill>
                <a:latin typeface="Courier New" panose="02070309020205020404" pitchFamily="49" charset="0"/>
              </a:rPr>
              <a:t>figure</a:t>
            </a:r>
          </a:p>
          <a:p>
            <a:pPr marL="0" indent="0">
              <a:buNone/>
            </a:pPr>
            <a:r>
              <a:rPr lang="fr-LU" sz="1200" dirty="0">
                <a:solidFill>
                  <a:srgbClr val="0000FF"/>
                </a:solidFill>
                <a:latin typeface="Courier New" panose="02070309020205020404" pitchFamily="49" charset="0"/>
              </a:rPr>
              <a:t>for</a:t>
            </a: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counter</a:t>
            </a:r>
            <a:r>
              <a:rPr lang="fr-LU" sz="1200" dirty="0">
                <a:solidFill>
                  <a:srgbClr val="000000"/>
                </a:solidFill>
                <a:latin typeface="Courier New" panose="02070309020205020404" pitchFamily="49" charset="0"/>
              </a:rPr>
              <a:t>=1:size(samples,1)</a:t>
            </a:r>
          </a:p>
          <a:p>
            <a:pPr marL="0" indent="0">
              <a:buNone/>
            </a:pPr>
            <a:r>
              <a:rPr lang="fr-LU" sz="1200" dirty="0">
                <a:solidFill>
                  <a:srgbClr val="000000"/>
                </a:solidFill>
                <a:latin typeface="Courier New" panose="02070309020205020404" pitchFamily="49" charset="0"/>
              </a:rPr>
              <a:t>    </a:t>
            </a:r>
            <a:r>
              <a:rPr lang="fr-LU" sz="1200" dirty="0">
                <a:solidFill>
                  <a:srgbClr val="0000FF"/>
                </a:solidFill>
                <a:latin typeface="Courier New" panose="02070309020205020404" pitchFamily="49" charset="0"/>
              </a:rPr>
              <a:t>for</a:t>
            </a:r>
            <a:r>
              <a:rPr lang="fr-LU" sz="1200" dirty="0">
                <a:solidFill>
                  <a:srgbClr val="000000"/>
                </a:solidFill>
                <a:latin typeface="Courier New" panose="02070309020205020404" pitchFamily="49" charset="0"/>
              </a:rPr>
              <a:t> counter2=</a:t>
            </a:r>
            <a:r>
              <a:rPr lang="fr-LU" sz="1200" dirty="0" err="1">
                <a:solidFill>
                  <a:srgbClr val="000000"/>
                </a:solidFill>
                <a:latin typeface="Courier New" panose="02070309020205020404" pitchFamily="49" charset="0"/>
              </a:rPr>
              <a:t>counter:size</a:t>
            </a:r>
            <a:r>
              <a:rPr lang="fr-LU" sz="1200" dirty="0">
                <a:solidFill>
                  <a:srgbClr val="000000"/>
                </a:solidFill>
                <a:latin typeface="Courier New" panose="02070309020205020404" pitchFamily="49" charset="0"/>
              </a:rPr>
              <a:t>(samples,1)</a:t>
            </a:r>
          </a:p>
          <a:p>
            <a:pPr marL="0" indent="0">
              <a:buNone/>
            </a:pPr>
            <a:r>
              <a:rPr lang="en-US" sz="1200" dirty="0">
                <a:solidFill>
                  <a:srgbClr val="000000"/>
                </a:solidFill>
                <a:latin typeface="Courier New" panose="02070309020205020404" pitchFamily="49" charset="0"/>
              </a:rPr>
              <a:t>        subplot(size(samples,1),size(samples,1),(counter-1)*size(samples,1)+counter2)</a:t>
            </a:r>
          </a:p>
          <a:p>
            <a:pPr marL="0" indent="0">
              <a:buNone/>
            </a:pPr>
            <a:r>
              <a:rPr lang="fr-LU" sz="1200" dirty="0">
                <a:solidFill>
                  <a:srgbClr val="000000"/>
                </a:solidFill>
                <a:latin typeface="Courier New" panose="02070309020205020404" pitchFamily="49" charset="0"/>
              </a:rPr>
              <a:t>        plot(</a:t>
            </a:r>
            <a:r>
              <a:rPr lang="fr-LU" sz="1200" dirty="0" err="1">
                <a:solidFill>
                  <a:srgbClr val="000000"/>
                </a:solidFill>
                <a:latin typeface="Courier New" panose="02070309020205020404" pitchFamily="49" charset="0"/>
              </a:rPr>
              <a:t>samples</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counter</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samples</a:t>
            </a:r>
            <a:r>
              <a:rPr lang="fr-LU" sz="1200" dirty="0">
                <a:solidFill>
                  <a:srgbClr val="000000"/>
                </a:solidFill>
                <a:latin typeface="Courier New" panose="02070309020205020404" pitchFamily="49" charset="0"/>
              </a:rPr>
              <a:t>(counter2,:),</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a:t>
            </a:r>
          </a:p>
          <a:p>
            <a:pPr marL="0" indent="0">
              <a:buNone/>
            </a:pP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xlabel</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model.rxns</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counter</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ylabel</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model.rxns</a:t>
            </a:r>
            <a:r>
              <a:rPr lang="fr-LU" sz="1200" dirty="0">
                <a:solidFill>
                  <a:srgbClr val="000000"/>
                </a:solidFill>
                <a:latin typeface="Courier New" panose="02070309020205020404" pitchFamily="49" charset="0"/>
              </a:rPr>
              <a:t>(counter2))</a:t>
            </a:r>
          </a:p>
          <a:p>
            <a:pPr marL="0" indent="0">
              <a:buNone/>
            </a:pPr>
            <a:r>
              <a:rPr lang="fr-LU" sz="1200" dirty="0">
                <a:solidFill>
                  <a:srgbClr val="000000"/>
                </a:solidFill>
                <a:latin typeface="Courier New" panose="02070309020205020404" pitchFamily="49" charset="0"/>
              </a:rPr>
              <a:t>    </a:t>
            </a:r>
            <a:r>
              <a:rPr lang="fr-LU" sz="1200" dirty="0">
                <a:solidFill>
                  <a:srgbClr val="0000FF"/>
                </a:solidFill>
                <a:latin typeface="Courier New" panose="02070309020205020404" pitchFamily="49" charset="0"/>
              </a:rPr>
              <a:t>end</a:t>
            </a:r>
          </a:p>
          <a:p>
            <a:pPr marL="0" indent="0">
              <a:buNone/>
            </a:pPr>
            <a:r>
              <a:rPr lang="fr-LU" sz="1200" dirty="0">
                <a:solidFill>
                  <a:srgbClr val="0000FF"/>
                </a:solidFill>
                <a:latin typeface="Courier New" panose="02070309020205020404" pitchFamily="49" charset="0"/>
              </a:rPr>
              <a:t>end</a:t>
            </a:r>
          </a:p>
          <a:p>
            <a:pPr marL="0" indent="0">
              <a:buNone/>
            </a:pPr>
            <a:endParaRPr lang="en-US" sz="1200" dirty="0">
              <a:solidFill>
                <a:srgbClr val="0000FF"/>
              </a:solidFill>
              <a:latin typeface="Courier New" panose="02070309020205020404" pitchFamily="49" charset="0"/>
            </a:endParaRPr>
          </a:p>
        </p:txBody>
      </p:sp>
      <p:sp>
        <p:nvSpPr>
          <p:cNvPr id="5" name="Rectangle 4"/>
          <p:cNvSpPr/>
          <p:nvPr/>
        </p:nvSpPr>
        <p:spPr>
          <a:xfrm>
            <a:off x="2539761" y="3293958"/>
            <a:ext cx="2139815" cy="1627665"/>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6" name="Rectangle 5"/>
          <p:cNvSpPr/>
          <p:nvPr/>
        </p:nvSpPr>
        <p:spPr>
          <a:xfrm>
            <a:off x="4679576" y="3293959"/>
            <a:ext cx="3953311" cy="1627666"/>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7" name="Rectangle 6"/>
          <p:cNvSpPr/>
          <p:nvPr/>
        </p:nvSpPr>
        <p:spPr>
          <a:xfrm>
            <a:off x="4679577" y="4921623"/>
            <a:ext cx="3953310" cy="1648857"/>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8" name="TextBox 7"/>
          <p:cNvSpPr txBox="1"/>
          <p:nvPr/>
        </p:nvSpPr>
        <p:spPr>
          <a:xfrm>
            <a:off x="2539760" y="4408999"/>
            <a:ext cx="1246095" cy="523220"/>
          </a:xfrm>
          <a:prstGeom prst="rect">
            <a:avLst/>
          </a:prstGeom>
          <a:noFill/>
        </p:spPr>
        <p:txBody>
          <a:bodyPr wrap="square" rtlCol="0">
            <a:spAutoFit/>
          </a:bodyPr>
          <a:lstStyle/>
          <a:p>
            <a:r>
              <a:rPr lang="en-US" sz="1400" dirty="0">
                <a:solidFill>
                  <a:schemeClr val="accent2"/>
                </a:solidFill>
              </a:rPr>
              <a:t>Constant fluxes</a:t>
            </a:r>
            <a:endParaRPr lang="fr-LU" sz="1400" dirty="0">
              <a:solidFill>
                <a:schemeClr val="accent2"/>
              </a:solidFill>
            </a:endParaRPr>
          </a:p>
        </p:txBody>
      </p:sp>
      <p:sp>
        <p:nvSpPr>
          <p:cNvPr id="9" name="TextBox 8"/>
          <p:cNvSpPr txBox="1"/>
          <p:nvPr/>
        </p:nvSpPr>
        <p:spPr>
          <a:xfrm>
            <a:off x="4679577" y="6047260"/>
            <a:ext cx="1246095" cy="523220"/>
          </a:xfrm>
          <a:prstGeom prst="rect">
            <a:avLst/>
          </a:prstGeom>
          <a:noFill/>
        </p:spPr>
        <p:txBody>
          <a:bodyPr wrap="square" rtlCol="0">
            <a:spAutoFit/>
          </a:bodyPr>
          <a:lstStyle/>
          <a:p>
            <a:r>
              <a:rPr lang="en-US" sz="1400" dirty="0">
                <a:solidFill>
                  <a:schemeClr val="accent2"/>
                </a:solidFill>
              </a:rPr>
              <a:t>Correlated reactions</a:t>
            </a:r>
            <a:endParaRPr lang="fr-LU" sz="1400" dirty="0">
              <a:solidFill>
                <a:schemeClr val="accent2"/>
              </a:solidFill>
            </a:endParaRPr>
          </a:p>
        </p:txBody>
      </p:sp>
      <p:sp>
        <p:nvSpPr>
          <p:cNvPr id="10" name="TextBox 9"/>
          <p:cNvSpPr txBox="1"/>
          <p:nvPr/>
        </p:nvSpPr>
        <p:spPr>
          <a:xfrm>
            <a:off x="7817895" y="3001791"/>
            <a:ext cx="1246095" cy="307777"/>
          </a:xfrm>
          <a:prstGeom prst="rect">
            <a:avLst/>
          </a:prstGeom>
          <a:noFill/>
        </p:spPr>
        <p:txBody>
          <a:bodyPr wrap="square" rtlCol="0">
            <a:spAutoFit/>
          </a:bodyPr>
          <a:lstStyle/>
          <a:p>
            <a:r>
              <a:rPr lang="en-US" sz="1400" dirty="0">
                <a:solidFill>
                  <a:schemeClr val="accent2"/>
                </a:solidFill>
              </a:rPr>
              <a:t>No effect</a:t>
            </a:r>
            <a:endParaRPr lang="fr-LU" sz="1400" dirty="0">
              <a:solidFill>
                <a:schemeClr val="accent2"/>
              </a:solidFill>
            </a:endParaRPr>
          </a:p>
        </p:txBody>
      </p:sp>
    </p:spTree>
    <p:extLst>
      <p:ext uri="{BB962C8B-B14F-4D97-AF65-F5344CB8AC3E}">
        <p14:creationId xmlns:p14="http://schemas.microsoft.com/office/powerpoint/2010/main" val="385590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p:bldP spid="8" grpId="1"/>
      <p:bldP spid="9" grpId="0"/>
      <p:bldP spid="10" grpId="0"/>
      <p:bldP spid="1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Visualisation</a:t>
            </a:r>
            <a:r>
              <a:rPr lang="en-US" dirty="0"/>
              <a:t> of the sampling results</a:t>
            </a:r>
            <a:endParaRPr lang="fr-LU" dirty="0"/>
          </a:p>
        </p:txBody>
      </p:sp>
      <p:sp>
        <p:nvSpPr>
          <p:cNvPr id="3" name="Text Placeholder 2"/>
          <p:cNvSpPr>
            <a:spLocks noGrp="1"/>
          </p:cNvSpPr>
          <p:nvPr>
            <p:ph type="body" sz="quarter" idx="13"/>
          </p:nvPr>
        </p:nvSpPr>
        <p:spPr/>
        <p:txBody>
          <a:bodyPr/>
          <a:lstStyle/>
          <a:p>
            <a:pPr marL="0" indent="0">
              <a:buNone/>
            </a:pPr>
            <a:r>
              <a:rPr lang="en-GB" sz="1400" b="1" dirty="0"/>
              <a:t>Fluxes distribution:</a:t>
            </a:r>
          </a:p>
          <a:p>
            <a:pPr marL="0" indent="0">
              <a:buNone/>
            </a:pPr>
            <a:r>
              <a:rPr lang="fr-LU" sz="1200" dirty="0" err="1">
                <a:solidFill>
                  <a:srgbClr val="000000"/>
                </a:solidFill>
                <a:latin typeface="Courier New" panose="02070309020205020404" pitchFamily="49" charset="0"/>
              </a:rPr>
              <a:t>plotSampleHist</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modelSampling.rxns</a:t>
            </a: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samples</a:t>
            </a: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modelSampling</a:t>
            </a:r>
            <a:r>
              <a:rPr lang="fr-LU" sz="1200" dirty="0">
                <a:solidFill>
                  <a:srgbClr val="000000"/>
                </a:solidFill>
                <a:latin typeface="Courier New" panose="02070309020205020404" pitchFamily="49" charset="0"/>
              </a:rPr>
              <a:t>,[],[4,2]);</a:t>
            </a:r>
          </a:p>
          <a:p>
            <a:pPr marL="0" indent="0">
              <a:buNone/>
            </a:pPr>
            <a:endParaRPr lang="en-GB" sz="1200" b="1" dirty="0"/>
          </a:p>
          <a:p>
            <a:pPr marL="0" indent="0">
              <a:buNone/>
            </a:pPr>
            <a:endParaRPr lang="en-GB" sz="1200" b="1"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294" t="6760" r="9628" b="3110"/>
          <a:stretch/>
        </p:blipFill>
        <p:spPr>
          <a:xfrm>
            <a:off x="496800" y="2097246"/>
            <a:ext cx="8152605" cy="4396687"/>
          </a:xfrm>
          <a:prstGeom prst="rect">
            <a:avLst/>
          </a:prstGeom>
        </p:spPr>
      </p:pic>
    </p:spTree>
    <p:extLst>
      <p:ext uri="{BB962C8B-B14F-4D97-AF65-F5344CB8AC3E}">
        <p14:creationId xmlns:p14="http://schemas.microsoft.com/office/powerpoint/2010/main" val="2786024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COBRA toolbox </a:t>
            </a:r>
            <a:endParaRPr lang="fr-LU" dirty="0"/>
          </a:p>
        </p:txBody>
      </p:sp>
      <p:sp>
        <p:nvSpPr>
          <p:cNvPr id="3" name="Text Placeholder 2"/>
          <p:cNvSpPr>
            <a:spLocks noGrp="1"/>
          </p:cNvSpPr>
          <p:nvPr>
            <p:ph type="body" sz="quarter" idx="13"/>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New COBRA Toolbox v3.0:</a:t>
            </a:r>
          </a:p>
          <a:p>
            <a:pPr marL="0" indent="0">
              <a:buNone/>
            </a:pPr>
            <a:r>
              <a:rPr lang="en-US" sz="1600" dirty="0"/>
              <a:t>Tutorials &amp; Documentation</a:t>
            </a:r>
            <a:endParaRPr lang="fr-LU" sz="1600" dirty="0"/>
          </a:p>
          <a:p>
            <a:pPr marL="0" indent="0">
              <a:buNone/>
            </a:pPr>
            <a:r>
              <a:rPr lang="fr-LU" sz="1600" dirty="0">
                <a:hlinkClick r:id="rId2"/>
              </a:rPr>
              <a:t>https://opencobra.github.io/cobratoolbox/stable/tutorials/index.html</a:t>
            </a:r>
            <a:endParaRPr lang="fr-LU" sz="1600" dirty="0"/>
          </a:p>
          <a:p>
            <a:pPr marL="0" indent="0">
              <a:buNone/>
            </a:pPr>
            <a:endParaRPr lang="en-US" sz="1600" dirty="0"/>
          </a:p>
          <a:p>
            <a:pPr marL="0" indent="0">
              <a:buNone/>
            </a:pPr>
            <a:endParaRPr lang="fr-LU" sz="1600" dirty="0"/>
          </a:p>
          <a:p>
            <a:pPr marL="0" indent="0">
              <a:buNone/>
            </a:pPr>
            <a:endParaRPr lang="en-US" dirty="0"/>
          </a:p>
          <a:p>
            <a:pPr marL="0" indent="0">
              <a:buNone/>
            </a:pPr>
            <a:endParaRPr lang="fr-LU" dirty="0"/>
          </a:p>
        </p:txBody>
      </p:sp>
      <p:pic>
        <p:nvPicPr>
          <p:cNvPr id="4" name="Picture 3"/>
          <p:cNvPicPr>
            <a:picLocks noChangeAspect="1"/>
          </p:cNvPicPr>
          <p:nvPr/>
        </p:nvPicPr>
        <p:blipFill rotWithShape="1">
          <a:blip r:embed="rId3"/>
          <a:srcRect l="283" t="7427" r="92375" b="76222"/>
          <a:stretch/>
        </p:blipFill>
        <p:spPr>
          <a:xfrm>
            <a:off x="6572922" y="4667352"/>
            <a:ext cx="2228178" cy="1395694"/>
          </a:xfrm>
          <a:prstGeom prst="rect">
            <a:avLst/>
          </a:prstGeom>
        </p:spPr>
      </p:pic>
      <p:sp>
        <p:nvSpPr>
          <p:cNvPr id="5" name="Rectangle 4"/>
          <p:cNvSpPr/>
          <p:nvPr/>
        </p:nvSpPr>
        <p:spPr>
          <a:xfrm>
            <a:off x="6572922" y="5978408"/>
            <a:ext cx="2376946" cy="430887"/>
          </a:xfrm>
          <a:prstGeom prst="rect">
            <a:avLst/>
          </a:prstGeom>
        </p:spPr>
        <p:txBody>
          <a:bodyPr wrap="square">
            <a:spAutoFit/>
          </a:bodyPr>
          <a:lstStyle/>
          <a:p>
            <a:pPr algn="just"/>
            <a:r>
              <a:rPr lang="fr-LU" sz="1100" dirty="0">
                <a:solidFill>
                  <a:srgbClr val="222222"/>
                </a:solidFill>
                <a:latin typeface="Lato"/>
              </a:rPr>
              <a:t>Laurent </a:t>
            </a:r>
            <a:r>
              <a:rPr lang="fr-LU" sz="1100" dirty="0" err="1">
                <a:solidFill>
                  <a:srgbClr val="222222"/>
                </a:solidFill>
                <a:latin typeface="Lato"/>
              </a:rPr>
              <a:t>Heirendt</a:t>
            </a:r>
            <a:r>
              <a:rPr lang="fr-LU" sz="1100" dirty="0">
                <a:solidFill>
                  <a:srgbClr val="222222"/>
                </a:solidFill>
                <a:latin typeface="Lato"/>
              </a:rPr>
              <a:t> &amp; Sylvain </a:t>
            </a:r>
            <a:r>
              <a:rPr lang="fr-LU" sz="1100" dirty="0" err="1">
                <a:solidFill>
                  <a:srgbClr val="222222"/>
                </a:solidFill>
                <a:latin typeface="Lato"/>
              </a:rPr>
              <a:t>Arreckx</a:t>
            </a:r>
            <a:r>
              <a:rPr lang="fr-LU" sz="1100" dirty="0">
                <a:solidFill>
                  <a:srgbClr val="222222"/>
                </a:solidFill>
                <a:latin typeface="Lato"/>
              </a:rPr>
              <a:t> et al. </a:t>
            </a:r>
            <a:r>
              <a:rPr lang="fr-LU" sz="1100" dirty="0"/>
              <a:t>2018</a:t>
            </a:r>
            <a:r>
              <a:rPr lang="fr-LU" sz="1100" dirty="0">
                <a:solidFill>
                  <a:srgbClr val="222222"/>
                </a:solidFill>
                <a:latin typeface="Lato"/>
              </a:rPr>
              <a:t> </a:t>
            </a:r>
            <a:endParaRPr lang="fr-LU" sz="1100" dirty="0"/>
          </a:p>
        </p:txBody>
      </p:sp>
      <p:pic>
        <p:nvPicPr>
          <p:cNvPr id="6" name="Picture 2"/>
          <p:cNvPicPr>
            <a:picLocks noChangeAspect="1" noChangeArrowheads="1"/>
          </p:cNvPicPr>
          <p:nvPr/>
        </p:nvPicPr>
        <p:blipFill>
          <a:blip r:embed="rId4" cstate="print"/>
          <a:srcRect l="10000" t="16000" r="7500" b="47000"/>
          <a:stretch>
            <a:fillRect/>
          </a:stretch>
        </p:blipFill>
        <p:spPr bwMode="auto">
          <a:xfrm>
            <a:off x="496800" y="1394127"/>
            <a:ext cx="5400775" cy="151385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rotWithShape="1">
          <a:blip r:embed="rId5"/>
          <a:srcRect l="10875" t="15778" r="61375" b="59333"/>
          <a:stretch/>
        </p:blipFill>
        <p:spPr>
          <a:xfrm>
            <a:off x="496888" y="3173397"/>
            <a:ext cx="5400688" cy="1362338"/>
          </a:xfrm>
          <a:prstGeom prst="rect">
            <a:avLst/>
          </a:prstGeom>
          <a:ln>
            <a:solidFill>
              <a:schemeClr val="tx1"/>
            </a:solidFill>
          </a:ln>
        </p:spPr>
      </p:pic>
      <p:sp>
        <p:nvSpPr>
          <p:cNvPr id="9" name="Rectangle 8"/>
          <p:cNvSpPr/>
          <p:nvPr/>
        </p:nvSpPr>
        <p:spPr>
          <a:xfrm>
            <a:off x="365938" y="4621028"/>
            <a:ext cx="8629650" cy="182658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Tree>
    <p:extLst>
      <p:ext uri="{BB962C8B-B14F-4D97-AF65-F5344CB8AC3E}">
        <p14:creationId xmlns:p14="http://schemas.microsoft.com/office/powerpoint/2010/main" val="1734381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Identification of correlated reaction fluxes</a:t>
            </a:r>
          </a:p>
        </p:txBody>
      </p:sp>
      <p:sp>
        <p:nvSpPr>
          <p:cNvPr id="3" name="Text Placeholder 2"/>
          <p:cNvSpPr>
            <a:spLocks noGrp="1"/>
          </p:cNvSpPr>
          <p:nvPr>
            <p:ph type="body" sz="quarter" idx="13"/>
          </p:nvPr>
        </p:nvSpPr>
        <p:spPr/>
        <p:txBody>
          <a:bodyPr/>
          <a:lstStyle/>
          <a:p>
            <a:pPr marL="0" indent="0" algn="just">
              <a:buNone/>
            </a:pPr>
            <a:r>
              <a:rPr lang="en-US" sz="1400" dirty="0"/>
              <a:t>Sampling enables the determination of dependencies between reactions that can be further used to identify </a:t>
            </a:r>
            <a:r>
              <a:rPr lang="en-US" sz="1400" b="1" dirty="0"/>
              <a:t>sets of correlated reaction</a:t>
            </a:r>
            <a:r>
              <a:rPr lang="en-US" sz="1400" dirty="0"/>
              <a:t>s which have to be co-utilized in precise stoichiometric ratios. </a:t>
            </a:r>
          </a:p>
          <a:p>
            <a:pPr marL="0" indent="0" algn="just">
              <a:buNone/>
            </a:pPr>
            <a:endParaRPr lang="en-US" sz="1400" dirty="0"/>
          </a:p>
          <a:p>
            <a:pPr marL="0" indent="0">
              <a:buNone/>
            </a:pP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sets,setNumber,setSize</a:t>
            </a:r>
            <a:r>
              <a:rPr lang="fr-LU" sz="1200" dirty="0">
                <a:solidFill>
                  <a:srgbClr val="000000"/>
                </a:solidFill>
                <a:latin typeface="Courier New" panose="02070309020205020404" pitchFamily="49" charset="0"/>
              </a:rPr>
              <a:t>]=</a:t>
            </a:r>
            <a:r>
              <a:rPr lang="fr-LU" sz="1200" dirty="0" err="1">
                <a:solidFill>
                  <a:srgbClr val="000000"/>
                </a:solidFill>
                <a:latin typeface="Courier New" panose="02070309020205020404" pitchFamily="49" charset="0"/>
              </a:rPr>
              <a:t>identifyCorrelSets</a:t>
            </a:r>
            <a:r>
              <a:rPr lang="fr-LU" sz="1200" dirty="0">
                <a:solidFill>
                  <a:srgbClr val="000000"/>
                </a:solidFill>
                <a:latin typeface="Courier New" panose="02070309020205020404" pitchFamily="49" charset="0"/>
              </a:rPr>
              <a:t>(modelSampling,samples,1-1e-8);</a:t>
            </a:r>
          </a:p>
          <a:p>
            <a:pPr marL="0" indent="0">
              <a:buNone/>
            </a:pPr>
            <a:endParaRPr lang="fr-LU" sz="1200" dirty="0">
              <a:solidFill>
                <a:srgbClr val="0000FF"/>
              </a:solidFill>
              <a:latin typeface="Courier New" panose="02070309020205020404" pitchFamily="49" charset="0"/>
            </a:endParaRPr>
          </a:p>
          <a:p>
            <a:pPr marL="0" indent="0">
              <a:buNone/>
            </a:pPr>
            <a:r>
              <a:rPr lang="en-US" sz="1400" dirty="0" err="1">
                <a:solidFill>
                  <a:schemeClr val="tx2"/>
                </a:solidFill>
              </a:rPr>
              <a:t>Visualise</a:t>
            </a:r>
            <a:r>
              <a:rPr lang="en-US" sz="1400" dirty="0">
                <a:solidFill>
                  <a:schemeClr val="tx2"/>
                </a:solidFill>
              </a:rPr>
              <a:t> the sets of correlated reaction fluxes</a:t>
            </a:r>
            <a:endParaRPr lang="fr-LU" sz="1400" dirty="0">
              <a:solidFill>
                <a:schemeClr val="tx2"/>
              </a:solidFill>
            </a:endParaRPr>
          </a:p>
          <a:p>
            <a:pPr marL="0" indent="0">
              <a:buNone/>
            </a:pPr>
            <a:r>
              <a:rPr lang="fr-LU" sz="1200" dirty="0">
                <a:solidFill>
                  <a:srgbClr val="0000FF"/>
                </a:solidFill>
                <a:latin typeface="Courier New" panose="02070309020205020404" pitchFamily="49" charset="0"/>
              </a:rPr>
              <a:t>for</a:t>
            </a: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counter</a:t>
            </a:r>
            <a:r>
              <a:rPr lang="fr-LU" sz="1200" dirty="0">
                <a:solidFill>
                  <a:srgbClr val="000000"/>
                </a:solidFill>
                <a:latin typeface="Courier New" panose="02070309020205020404" pitchFamily="49" charset="0"/>
              </a:rPr>
              <a:t>=1:size(sets)</a:t>
            </a:r>
          </a:p>
          <a:p>
            <a:pPr marL="0" indent="0">
              <a:buNone/>
            </a:pP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temp</a:t>
            </a:r>
            <a:r>
              <a:rPr lang="fr-LU" sz="1200" dirty="0">
                <a:solidFill>
                  <a:srgbClr val="000000"/>
                </a:solidFill>
                <a:latin typeface="Courier New" panose="02070309020205020404" pitchFamily="49" charset="0"/>
              </a:rPr>
              <a:t>=cell2mat(sets(</a:t>
            </a:r>
            <a:r>
              <a:rPr lang="fr-LU" sz="1200" dirty="0" err="1">
                <a:solidFill>
                  <a:srgbClr val="000000"/>
                </a:solidFill>
                <a:latin typeface="Courier New" panose="02070309020205020404" pitchFamily="49" charset="0"/>
              </a:rPr>
              <a:t>counter</a:t>
            </a:r>
            <a:r>
              <a:rPr lang="fr-LU" sz="1200" dirty="0">
                <a:solidFill>
                  <a:srgbClr val="000000"/>
                </a:solidFill>
                <a:latin typeface="Courier New" panose="02070309020205020404" pitchFamily="49" charset="0"/>
              </a:rPr>
              <a:t>));</a:t>
            </a:r>
          </a:p>
          <a:p>
            <a:pPr marL="0" indent="0">
              <a:buNone/>
            </a:pP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disp</a:t>
            </a:r>
            <a:r>
              <a:rPr lang="fr-LU" sz="1200" dirty="0">
                <a:solidFill>
                  <a:srgbClr val="000000"/>
                </a:solidFill>
                <a:latin typeface="Courier New" panose="02070309020205020404" pitchFamily="49" charset="0"/>
              </a:rPr>
              <a:t>([</a:t>
            </a:r>
            <a:r>
              <a:rPr lang="fr-LU" sz="1200" dirty="0">
                <a:solidFill>
                  <a:srgbClr val="A020F0"/>
                </a:solidFill>
                <a:latin typeface="Courier New" panose="02070309020205020404" pitchFamily="49" charset="0"/>
              </a:rPr>
              <a:t>'Set '</a:t>
            </a:r>
            <a:r>
              <a:rPr lang="fr-LU" sz="1200" dirty="0">
                <a:solidFill>
                  <a:srgbClr val="000000"/>
                </a:solidFill>
                <a:latin typeface="Courier New" panose="02070309020205020404" pitchFamily="49" charset="0"/>
              </a:rPr>
              <a:t> num2str(</a:t>
            </a:r>
            <a:r>
              <a:rPr lang="fr-LU" sz="1200" dirty="0" err="1">
                <a:solidFill>
                  <a:srgbClr val="000000"/>
                </a:solidFill>
                <a:latin typeface="Courier New" panose="02070309020205020404" pitchFamily="49" charset="0"/>
              </a:rPr>
              <a:t>counter</a:t>
            </a:r>
            <a:r>
              <a:rPr lang="fr-LU" sz="1200" dirty="0">
                <a:solidFill>
                  <a:srgbClr val="000000"/>
                </a:solidFill>
                <a:latin typeface="Courier New" panose="02070309020205020404" pitchFamily="49" charset="0"/>
              </a:rPr>
              <a:t>) </a:t>
            </a:r>
            <a:r>
              <a:rPr lang="fr-LU" sz="1200" dirty="0">
                <a:solidFill>
                  <a:srgbClr val="A020F0"/>
                </a:solidFill>
                <a:latin typeface="Courier New" panose="02070309020205020404" pitchFamily="49" charset="0"/>
              </a:rPr>
              <a:t>':'</a:t>
            </a:r>
            <a:r>
              <a:rPr lang="fr-LU" sz="1200" dirty="0">
                <a:solidFill>
                  <a:srgbClr val="000000"/>
                </a:solidFill>
                <a:latin typeface="Courier New" panose="02070309020205020404" pitchFamily="49" charset="0"/>
              </a:rPr>
              <a:t>])</a:t>
            </a:r>
          </a:p>
          <a:p>
            <a:pPr marL="0" indent="0">
              <a:buNone/>
            </a:pP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disp</a:t>
            </a:r>
            <a:r>
              <a:rPr lang="fr-LU" sz="1200" dirty="0">
                <a:solidFill>
                  <a:srgbClr val="000000"/>
                </a:solidFill>
                <a:latin typeface="Courier New" panose="02070309020205020404" pitchFamily="49" charset="0"/>
              </a:rPr>
              <a:t>([num2cell(</a:t>
            </a:r>
            <a:r>
              <a:rPr lang="fr-LU" sz="1200" dirty="0" err="1">
                <a:solidFill>
                  <a:srgbClr val="000000"/>
                </a:solidFill>
                <a:latin typeface="Courier New" panose="02070309020205020404" pitchFamily="49" charset="0"/>
              </a:rPr>
              <a:t>temp.set</a:t>
            </a:r>
            <a:r>
              <a:rPr lang="fr-LU" sz="1200" dirty="0">
                <a:solidFill>
                  <a:srgbClr val="000000"/>
                </a:solidFill>
                <a:latin typeface="Courier New" panose="02070309020205020404" pitchFamily="49" charset="0"/>
              </a:rPr>
              <a:t>) </a:t>
            </a:r>
            <a:r>
              <a:rPr lang="fr-LU" sz="1200" dirty="0" err="1">
                <a:solidFill>
                  <a:srgbClr val="000000"/>
                </a:solidFill>
                <a:latin typeface="Courier New" panose="02070309020205020404" pitchFamily="49" charset="0"/>
              </a:rPr>
              <a:t>temp.names</a:t>
            </a:r>
            <a:r>
              <a:rPr lang="fr-LU" sz="1200" dirty="0">
                <a:solidFill>
                  <a:srgbClr val="000000"/>
                </a:solidFill>
                <a:latin typeface="Courier New" panose="02070309020205020404" pitchFamily="49" charset="0"/>
              </a:rPr>
              <a:t>])</a:t>
            </a:r>
          </a:p>
          <a:p>
            <a:pPr marL="0" indent="0">
              <a:buNone/>
            </a:pPr>
            <a:r>
              <a:rPr lang="fr-LU" sz="1200" dirty="0">
                <a:solidFill>
                  <a:srgbClr val="0000FF"/>
                </a:solidFill>
                <a:latin typeface="Courier New" panose="02070309020205020404" pitchFamily="49" charset="0"/>
              </a:rPr>
              <a:t>end</a:t>
            </a:r>
          </a:p>
          <a:p>
            <a:pPr marL="0" indent="0">
              <a:buNone/>
            </a:pPr>
            <a:endParaRPr lang="fr-LU" sz="1400" dirty="0">
              <a:solidFill>
                <a:srgbClr val="000000"/>
              </a:solidFill>
              <a:latin typeface="Courier New" panose="02070309020205020404" pitchFamily="49" charset="0"/>
            </a:endParaRPr>
          </a:p>
          <a:p>
            <a:endParaRPr lang="fr-LU" sz="1400" dirty="0"/>
          </a:p>
          <a:p>
            <a:pPr marL="0" indent="0" algn="just">
              <a:buNone/>
            </a:pPr>
            <a:endParaRPr lang="en-US" sz="1400" dirty="0"/>
          </a:p>
        </p:txBody>
      </p:sp>
      <p:sp>
        <p:nvSpPr>
          <p:cNvPr id="4" name="Rectangle 3"/>
          <p:cNvSpPr/>
          <p:nvPr/>
        </p:nvSpPr>
        <p:spPr>
          <a:xfrm>
            <a:off x="414780" y="1380401"/>
            <a:ext cx="8293521" cy="520117"/>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srcRect l="12157" t="81547" r="84216" b="8344"/>
          <a:stretch/>
        </p:blipFill>
        <p:spPr>
          <a:xfrm>
            <a:off x="2029852" y="4467007"/>
            <a:ext cx="1493278" cy="1170405"/>
          </a:xfrm>
          <a:prstGeom prst="rect">
            <a:avLst/>
          </a:prstGeom>
        </p:spPr>
      </p:pic>
      <p:sp>
        <p:nvSpPr>
          <p:cNvPr id="7" name="TextBox 6"/>
          <p:cNvSpPr txBox="1"/>
          <p:nvPr/>
        </p:nvSpPr>
        <p:spPr>
          <a:xfrm>
            <a:off x="3523130" y="4907141"/>
            <a:ext cx="2124635" cy="523220"/>
          </a:xfrm>
          <a:prstGeom prst="rect">
            <a:avLst/>
          </a:prstGeom>
          <a:noFill/>
        </p:spPr>
        <p:txBody>
          <a:bodyPr wrap="square" rtlCol="0">
            <a:spAutoFit/>
          </a:bodyPr>
          <a:lstStyle/>
          <a:p>
            <a:pPr algn="just"/>
            <a:r>
              <a:rPr lang="en-US" sz="1400" dirty="0">
                <a:solidFill>
                  <a:schemeClr val="accent2"/>
                </a:solidFill>
              </a:rPr>
              <a:t>Constant fluxes are not detected (v1, v2 and v3)</a:t>
            </a:r>
            <a:endParaRPr lang="fr-LU" sz="1400" dirty="0">
              <a:solidFill>
                <a:schemeClr val="accent2"/>
              </a:solidFill>
            </a:endParaRPr>
          </a:p>
        </p:txBody>
      </p:sp>
    </p:spTree>
    <p:extLst>
      <p:ext uri="{BB962C8B-B14F-4D97-AF65-F5344CB8AC3E}">
        <p14:creationId xmlns:p14="http://schemas.microsoft.com/office/powerpoint/2010/main" val="3539715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commands</a:t>
            </a:r>
          </a:p>
        </p:txBody>
      </p:sp>
      <p:sp>
        <p:nvSpPr>
          <p:cNvPr id="3" name="Text Placeholder 2"/>
          <p:cNvSpPr>
            <a:spLocks noGrp="1"/>
          </p:cNvSpPr>
          <p:nvPr>
            <p:ph type="body" sz="quarter" idx="13"/>
          </p:nvPr>
        </p:nvSpPr>
        <p:spPr/>
        <p:txBody>
          <a:bodyPr/>
          <a:lstStyle/>
          <a:p>
            <a:pPr marL="0" indent="0">
              <a:buNone/>
            </a:pPr>
            <a:r>
              <a:rPr lang="fr-LU" sz="1600" b="1" dirty="0"/>
              <a:t>Basic COBRA </a:t>
            </a:r>
            <a:r>
              <a:rPr lang="fr-LU" sz="1600" b="1" dirty="0" err="1"/>
              <a:t>functions</a:t>
            </a:r>
            <a:r>
              <a:rPr lang="fr-LU" sz="1600" b="1" dirty="0"/>
              <a:t>: </a:t>
            </a:r>
            <a:endParaRPr lang="fr-LU" sz="1600" dirty="0"/>
          </a:p>
          <a:p>
            <a:r>
              <a:rPr lang="en-US" sz="1400" dirty="0" err="1"/>
              <a:t>addReaction</a:t>
            </a:r>
            <a:r>
              <a:rPr lang="en-US" sz="1400" dirty="0"/>
              <a:t>			add a new reaction to a model </a:t>
            </a:r>
          </a:p>
          <a:p>
            <a:r>
              <a:rPr lang="en-US" sz="1400" dirty="0" err="1"/>
              <a:t>changeObjective</a:t>
            </a:r>
            <a:r>
              <a:rPr lang="en-US" sz="1400" dirty="0"/>
              <a:t> 			change the objective function reaction(s) </a:t>
            </a:r>
          </a:p>
          <a:p>
            <a:r>
              <a:rPr lang="en-US" sz="1400" dirty="0" err="1"/>
              <a:t>changeRxnBounds</a:t>
            </a:r>
            <a:r>
              <a:rPr lang="en-US" sz="1400" dirty="0"/>
              <a:t> 			change the upper or lower bounds on reactions </a:t>
            </a:r>
          </a:p>
          <a:p>
            <a:r>
              <a:rPr lang="en-US" sz="1400" dirty="0" err="1"/>
              <a:t>deleteModelGenes</a:t>
            </a:r>
            <a:r>
              <a:rPr lang="en-US" sz="1400" dirty="0"/>
              <a:t> 			constrain reactions associated with deleted genes to 0 </a:t>
            </a:r>
          </a:p>
          <a:p>
            <a:r>
              <a:rPr lang="fr-LU" sz="1400" dirty="0" err="1"/>
              <a:t>drawFlux</a:t>
            </a:r>
            <a:r>
              <a:rPr lang="fr-LU" sz="1400" dirty="0"/>
              <a:t> 			</a:t>
            </a:r>
            <a:r>
              <a:rPr lang="fr-LU" sz="1400" dirty="0" err="1"/>
              <a:t>print</a:t>
            </a:r>
            <a:r>
              <a:rPr lang="fr-LU" sz="1400" dirty="0"/>
              <a:t> a flux distribution on a </a:t>
            </a:r>
            <a:r>
              <a:rPr lang="fr-LU" sz="1400" dirty="0" err="1"/>
              <a:t>map</a:t>
            </a:r>
            <a:r>
              <a:rPr lang="fr-LU" sz="1400" dirty="0"/>
              <a:t> </a:t>
            </a:r>
          </a:p>
          <a:p>
            <a:r>
              <a:rPr lang="en-US" sz="1400" dirty="0" err="1"/>
              <a:t>findRxnIDs</a:t>
            </a:r>
            <a:r>
              <a:rPr lang="en-US" sz="1400" dirty="0"/>
              <a:t> 			get index of a reaction </a:t>
            </a:r>
          </a:p>
          <a:p>
            <a:r>
              <a:rPr lang="en-US" sz="1400" dirty="0" err="1"/>
              <a:t>optimizeCbModel</a:t>
            </a:r>
            <a:r>
              <a:rPr lang="en-US" sz="1400" dirty="0"/>
              <a:t> 			perform FBA on a model </a:t>
            </a:r>
          </a:p>
          <a:p>
            <a:r>
              <a:rPr lang="en-US" sz="1400" dirty="0" err="1"/>
              <a:t>printFluxVector</a:t>
            </a:r>
            <a:r>
              <a:rPr lang="en-US" sz="1400" dirty="0"/>
              <a:t>			print the results of an FBA calculation </a:t>
            </a:r>
          </a:p>
          <a:p>
            <a:r>
              <a:rPr lang="en-US" sz="1400" dirty="0" err="1"/>
              <a:t>printRxnFormula</a:t>
            </a:r>
            <a:r>
              <a:rPr lang="en-US" sz="1400" dirty="0"/>
              <a:t> 			print the formula of a reaction </a:t>
            </a:r>
          </a:p>
          <a:p>
            <a:r>
              <a:rPr lang="fr-LU" sz="1400" dirty="0" err="1"/>
              <a:t>readCbModel</a:t>
            </a:r>
            <a:r>
              <a:rPr lang="fr-LU" sz="1400" dirty="0"/>
              <a:t> (</a:t>
            </a:r>
            <a:r>
              <a:rPr lang="fr-LU" sz="1400" dirty="0" err="1"/>
              <a:t>requires</a:t>
            </a:r>
            <a:r>
              <a:rPr lang="fr-LU" sz="1400" dirty="0"/>
              <a:t> SBML </a:t>
            </a:r>
            <a:r>
              <a:rPr lang="fr-LU" sz="1400" dirty="0" err="1"/>
              <a:t>Toolbox</a:t>
            </a:r>
            <a:r>
              <a:rPr lang="fr-LU" sz="1400" dirty="0"/>
              <a:t>) 	</a:t>
            </a:r>
            <a:r>
              <a:rPr lang="fr-LU" sz="1400" dirty="0" err="1"/>
              <a:t>load</a:t>
            </a:r>
            <a:r>
              <a:rPr lang="fr-LU" sz="1400" dirty="0"/>
              <a:t> a model in SBML format </a:t>
            </a:r>
          </a:p>
          <a:p>
            <a:r>
              <a:rPr lang="en-US" sz="1400" dirty="0" err="1"/>
              <a:t>writeCbModel</a:t>
            </a:r>
            <a:r>
              <a:rPr lang="en-US" sz="1400" dirty="0"/>
              <a:t> (requires SBML Toolbox) 	write a model in SBML format </a:t>
            </a:r>
          </a:p>
        </p:txBody>
      </p:sp>
    </p:spTree>
    <p:extLst>
      <p:ext uri="{BB962C8B-B14F-4D97-AF65-F5344CB8AC3E}">
        <p14:creationId xmlns:p14="http://schemas.microsoft.com/office/powerpoint/2010/main" val="918819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a:spLocks noGrp="1"/>
          </p:cNvSpPr>
          <p:nvPr>
            <p:ph type="body" sz="quarter" idx="13"/>
          </p:nvPr>
        </p:nvSpPr>
        <p:spPr>
          <a:xfrm>
            <a:off x="496887" y="1391770"/>
            <a:ext cx="8136000" cy="5102163"/>
          </a:xfrm>
        </p:spPr>
        <p:txBody>
          <a:bodyPr/>
          <a:lstStyle/>
          <a:p>
            <a:pPr>
              <a:lnSpc>
                <a:spcPct val="150000"/>
              </a:lnSpc>
            </a:pPr>
            <a:endParaRPr lang="en-US" dirty="0"/>
          </a:p>
        </p:txBody>
      </p:sp>
      <p:sp>
        <p:nvSpPr>
          <p:cNvPr id="2" name="Title 1"/>
          <p:cNvSpPr>
            <a:spLocks noGrp="1"/>
          </p:cNvSpPr>
          <p:nvPr>
            <p:ph type="title"/>
          </p:nvPr>
        </p:nvSpPr>
        <p:spPr/>
        <p:txBody>
          <a:bodyPr/>
          <a:lstStyle/>
          <a:p>
            <a:r>
              <a:rPr lang="en-US" dirty="0"/>
              <a:t>Applications</a:t>
            </a:r>
            <a:endParaRPr lang="fr-LU" dirty="0"/>
          </a:p>
        </p:txBody>
      </p:sp>
      <p:pic>
        <p:nvPicPr>
          <p:cNvPr id="4" name="Picture 2" descr="http://www.nature.com/msb/journal/v5/n1/images/msb200977-f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66" y="1453933"/>
            <a:ext cx="4591454" cy="50400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5" name="Title 1"/>
          <p:cNvSpPr txBox="1">
            <a:spLocks/>
          </p:cNvSpPr>
          <p:nvPr/>
        </p:nvSpPr>
        <p:spPr bwMode="auto">
          <a:xfrm>
            <a:off x="812180" y="6431882"/>
            <a:ext cx="4477507" cy="39333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rPr>
              <a:t>Oberhardt</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rPr>
              <a:t> et al., </a:t>
            </a:r>
            <a:r>
              <a:rPr kumimoji="0" lang="en-US" sz="1050" b="0" i="1" u="none" strike="noStrike" kern="0" cap="none" spc="0" normalizeH="0" baseline="0" noProof="0" dirty="0">
                <a:ln>
                  <a:noFill/>
                </a:ln>
                <a:solidFill>
                  <a:srgbClr val="000000"/>
                </a:solidFill>
                <a:effectLst/>
                <a:uLnTx/>
                <a:uFillTx/>
                <a:latin typeface="Arial" charset="0"/>
                <a:ea typeface="ＭＳ Ｐゴシック" charset="0"/>
              </a:rPr>
              <a:t>Molecular Systems Biology</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rPr>
              <a:t>, 2009 </a:t>
            </a:r>
          </a:p>
        </p:txBody>
      </p:sp>
      <p:sp>
        <p:nvSpPr>
          <p:cNvPr id="6" name="Right Arrow 5"/>
          <p:cNvSpPr/>
          <p:nvPr/>
        </p:nvSpPr>
        <p:spPr>
          <a:xfrm>
            <a:off x="5646442" y="5813318"/>
            <a:ext cx="266327" cy="233082"/>
          </a:xfrm>
          <a:prstGeom prst="rightArrow">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7" name="Right Arrow 6"/>
          <p:cNvSpPr/>
          <p:nvPr/>
        </p:nvSpPr>
        <p:spPr>
          <a:xfrm>
            <a:off x="5646442" y="4880990"/>
            <a:ext cx="266327" cy="233082"/>
          </a:xfrm>
          <a:prstGeom prst="rightArrow">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8" name="Right Arrow 7"/>
          <p:cNvSpPr/>
          <p:nvPr/>
        </p:nvSpPr>
        <p:spPr>
          <a:xfrm>
            <a:off x="5646442" y="3919468"/>
            <a:ext cx="266327" cy="233082"/>
          </a:xfrm>
          <a:prstGeom prst="rightArrow">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9" name="Right Arrow 8"/>
          <p:cNvSpPr/>
          <p:nvPr/>
        </p:nvSpPr>
        <p:spPr>
          <a:xfrm>
            <a:off x="5646442" y="2937538"/>
            <a:ext cx="266327" cy="233082"/>
          </a:xfrm>
          <a:prstGeom prst="rightArrow">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10" name="Right Arrow 9"/>
          <p:cNvSpPr/>
          <p:nvPr/>
        </p:nvSpPr>
        <p:spPr>
          <a:xfrm>
            <a:off x="5646442" y="1955966"/>
            <a:ext cx="266327" cy="233082"/>
          </a:xfrm>
          <a:prstGeom prst="rightArrow">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11" name="TextBox 10"/>
          <p:cNvSpPr txBox="1"/>
          <p:nvPr/>
        </p:nvSpPr>
        <p:spPr>
          <a:xfrm>
            <a:off x="5967591" y="1391770"/>
            <a:ext cx="2203072" cy="4985980"/>
          </a:xfrm>
          <a:prstGeom prst="rect">
            <a:avLst/>
          </a:prstGeom>
          <a:noFill/>
        </p:spPr>
        <p:txBody>
          <a:bodyPr wrap="square" rtlCol="0">
            <a:spAutoFit/>
          </a:bodyPr>
          <a:lstStyle/>
          <a:p>
            <a:pPr algn="just"/>
            <a:endParaRPr lang="en-US" sz="1200" dirty="0"/>
          </a:p>
          <a:p>
            <a:pPr algn="just">
              <a:lnSpc>
                <a:spcPct val="150000"/>
              </a:lnSpc>
            </a:pPr>
            <a:endParaRPr lang="en-US" sz="1200" dirty="0"/>
          </a:p>
          <a:p>
            <a:pPr algn="just"/>
            <a:r>
              <a:rPr lang="en-US" sz="1200" dirty="0"/>
              <a:t>Facilitates the interpretation of omics results</a:t>
            </a:r>
          </a:p>
          <a:p>
            <a:pPr algn="just">
              <a:lnSpc>
                <a:spcPct val="150000"/>
              </a:lnSpc>
            </a:pPr>
            <a:endParaRPr lang="en-US" sz="1200" dirty="0"/>
          </a:p>
          <a:p>
            <a:pPr algn="just">
              <a:lnSpc>
                <a:spcPct val="150000"/>
              </a:lnSpc>
            </a:pPr>
            <a:endParaRPr lang="en-US" sz="1200" dirty="0"/>
          </a:p>
          <a:p>
            <a:pPr algn="just"/>
            <a:endParaRPr lang="en-US" sz="1200" dirty="0"/>
          </a:p>
          <a:p>
            <a:pPr algn="just"/>
            <a:r>
              <a:rPr lang="en-US" sz="1200" dirty="0"/>
              <a:t>Strain design</a:t>
            </a:r>
          </a:p>
          <a:p>
            <a:pPr algn="just"/>
            <a:endParaRPr lang="en-US" sz="1200" dirty="0"/>
          </a:p>
          <a:p>
            <a:pPr algn="just"/>
            <a:endParaRPr lang="en-US" sz="1200" dirty="0"/>
          </a:p>
          <a:p>
            <a:pPr algn="just"/>
            <a:endParaRPr lang="en-US" sz="1200" dirty="0"/>
          </a:p>
          <a:p>
            <a:pPr algn="just"/>
            <a:endParaRPr lang="en-US" sz="1200" dirty="0"/>
          </a:p>
          <a:p>
            <a:pPr algn="just">
              <a:lnSpc>
                <a:spcPct val="150000"/>
              </a:lnSpc>
            </a:pPr>
            <a:r>
              <a:rPr lang="en-US" sz="1200" dirty="0"/>
              <a:t>New hypothesis</a:t>
            </a:r>
          </a:p>
          <a:p>
            <a:pPr algn="just"/>
            <a:endParaRPr lang="en-US" sz="1200" dirty="0"/>
          </a:p>
          <a:p>
            <a:pPr algn="just"/>
            <a:endParaRPr lang="en-US" sz="1200" dirty="0"/>
          </a:p>
          <a:p>
            <a:pPr algn="just"/>
            <a:endParaRPr lang="en-US" sz="1200" dirty="0"/>
          </a:p>
          <a:p>
            <a:pPr algn="just"/>
            <a:r>
              <a:rPr lang="en-US" sz="1200" dirty="0"/>
              <a:t>Microbial communities</a:t>
            </a:r>
          </a:p>
          <a:p>
            <a:pPr algn="just"/>
            <a:r>
              <a:rPr lang="en-US" sz="1200" dirty="0"/>
              <a:t>Host-pathogen interactions</a:t>
            </a:r>
          </a:p>
          <a:p>
            <a:pPr algn="just"/>
            <a:r>
              <a:rPr lang="en-US" sz="1200" dirty="0"/>
              <a:t>Multi-tissues</a:t>
            </a:r>
          </a:p>
          <a:p>
            <a:pPr algn="just">
              <a:lnSpc>
                <a:spcPct val="150000"/>
              </a:lnSpc>
            </a:pPr>
            <a:endParaRPr lang="en-US" sz="1200" dirty="0"/>
          </a:p>
          <a:p>
            <a:pPr algn="just">
              <a:lnSpc>
                <a:spcPct val="150000"/>
              </a:lnSpc>
            </a:pPr>
            <a:endParaRPr lang="en-US" sz="1200" dirty="0"/>
          </a:p>
          <a:p>
            <a:pPr algn="just">
              <a:lnSpc>
                <a:spcPct val="150000"/>
              </a:lnSpc>
            </a:pPr>
            <a:r>
              <a:rPr lang="en-US" sz="1200" dirty="0"/>
              <a:t>Drug targets identification</a:t>
            </a:r>
            <a:endParaRPr lang="fr-LU" sz="1200" dirty="0"/>
          </a:p>
        </p:txBody>
      </p:sp>
    </p:spTree>
    <p:extLst>
      <p:ext uri="{BB962C8B-B14F-4D97-AF65-F5344CB8AC3E}">
        <p14:creationId xmlns:p14="http://schemas.microsoft.com/office/powerpoint/2010/main" val="835994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familiar with the COBRA Toolbox</a:t>
            </a:r>
            <a:endParaRPr lang="fr-LU" dirty="0"/>
          </a:p>
        </p:txBody>
      </p:sp>
      <p:sp>
        <p:nvSpPr>
          <p:cNvPr id="3" name="Text Placeholder 2"/>
          <p:cNvSpPr>
            <a:spLocks noGrp="1"/>
          </p:cNvSpPr>
          <p:nvPr>
            <p:ph type="body" sz="quarter" idx="13"/>
          </p:nvPr>
        </p:nvSpPr>
        <p:spPr/>
        <p:txBody>
          <a:bodyPr/>
          <a:lstStyle/>
          <a:p>
            <a:pPr>
              <a:lnSpc>
                <a:spcPct val="150000"/>
              </a:lnSpc>
            </a:pPr>
            <a:r>
              <a:rPr lang="en-US" b="1" dirty="0"/>
              <a:t>Day 1</a:t>
            </a:r>
          </a:p>
          <a:p>
            <a:pPr lvl="1">
              <a:lnSpc>
                <a:spcPct val="150000"/>
              </a:lnSpc>
            </a:pPr>
            <a:r>
              <a:rPr lang="en-US" b="1" dirty="0"/>
              <a:t>Toy model 1			</a:t>
            </a:r>
            <a:r>
              <a:rPr lang="en-US" dirty="0"/>
              <a:t>3 metabolites &amp; 5 reactions</a:t>
            </a:r>
          </a:p>
          <a:p>
            <a:pPr lvl="1">
              <a:lnSpc>
                <a:spcPct val="150000"/>
              </a:lnSpc>
            </a:pPr>
            <a:r>
              <a:rPr lang="en-US" b="1" dirty="0"/>
              <a:t>Toy model 2			</a:t>
            </a:r>
            <a:r>
              <a:rPr lang="en-US" dirty="0"/>
              <a:t>6 metabolites &amp; 10 reactions</a:t>
            </a:r>
            <a:endParaRPr lang="fr-LU" dirty="0"/>
          </a:p>
          <a:p>
            <a:pPr>
              <a:lnSpc>
                <a:spcPct val="150000"/>
              </a:lnSpc>
            </a:pPr>
            <a:r>
              <a:rPr lang="en-US" b="1" dirty="0"/>
              <a:t>Day 2</a:t>
            </a:r>
          </a:p>
          <a:p>
            <a:pPr lvl="1">
              <a:lnSpc>
                <a:spcPct val="150000"/>
              </a:lnSpc>
            </a:pPr>
            <a:r>
              <a:rPr lang="en-US" b="1" dirty="0"/>
              <a:t>Chloroplast carbon model	</a:t>
            </a:r>
            <a:r>
              <a:rPr lang="en-US" dirty="0"/>
              <a:t>18 metabolites &amp; 23 reactions</a:t>
            </a:r>
          </a:p>
          <a:p>
            <a:pPr lvl="1">
              <a:lnSpc>
                <a:spcPct val="150000"/>
              </a:lnSpc>
            </a:pPr>
            <a:r>
              <a:rPr lang="en-US" b="1" i="1" dirty="0"/>
              <a:t>E. coli </a:t>
            </a:r>
            <a:r>
              <a:rPr lang="en-US" b="1" dirty="0"/>
              <a:t>core model		</a:t>
            </a:r>
            <a:r>
              <a:rPr lang="en-US" dirty="0"/>
              <a:t>72 metabolites &amp; 95 reactions</a:t>
            </a:r>
          </a:p>
        </p:txBody>
      </p:sp>
      <p:sp>
        <p:nvSpPr>
          <p:cNvPr id="4" name="Down Arrow 3"/>
          <p:cNvSpPr/>
          <p:nvPr/>
        </p:nvSpPr>
        <p:spPr>
          <a:xfrm>
            <a:off x="7040880" y="1977390"/>
            <a:ext cx="525780" cy="2103120"/>
          </a:xfrm>
          <a:prstGeom prst="down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5" name="TextBox 4"/>
          <p:cNvSpPr txBox="1"/>
          <p:nvPr/>
        </p:nvSpPr>
        <p:spPr>
          <a:xfrm>
            <a:off x="7566660" y="2705784"/>
            <a:ext cx="1763457" cy="646331"/>
          </a:xfrm>
          <a:prstGeom prst="rect">
            <a:avLst/>
          </a:prstGeom>
          <a:noFill/>
        </p:spPr>
        <p:txBody>
          <a:bodyPr wrap="square" rtlCol="0">
            <a:spAutoFit/>
          </a:bodyPr>
          <a:lstStyle/>
          <a:p>
            <a:r>
              <a:rPr lang="en-US" dirty="0">
                <a:latin typeface="Calibri" panose="020F0502020204030204" pitchFamily="34" charset="0"/>
              </a:rPr>
              <a:t>↗ </a:t>
            </a:r>
            <a:r>
              <a:rPr lang="en-US" dirty="0">
                <a:latin typeface="+mn-lt"/>
              </a:rPr>
              <a:t>Model</a:t>
            </a:r>
          </a:p>
          <a:p>
            <a:r>
              <a:rPr lang="en-US" dirty="0"/>
              <a:t>Complexity</a:t>
            </a:r>
            <a:endParaRPr lang="fr-LU" dirty="0"/>
          </a:p>
        </p:txBody>
      </p:sp>
    </p:spTree>
    <p:extLst>
      <p:ext uri="{BB962C8B-B14F-4D97-AF65-F5344CB8AC3E}">
        <p14:creationId xmlns:p14="http://schemas.microsoft.com/office/powerpoint/2010/main" val="346988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COBRA toolbox </a:t>
            </a:r>
            <a:endParaRPr lang="fr-LU" dirty="0"/>
          </a:p>
        </p:txBody>
      </p:sp>
      <p:sp>
        <p:nvSpPr>
          <p:cNvPr id="3" name="Text Placeholder 2"/>
          <p:cNvSpPr>
            <a:spLocks noGrp="1"/>
          </p:cNvSpPr>
          <p:nvPr>
            <p:ph type="body" sz="quarter" idx="13"/>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10" name="Group 9"/>
          <p:cNvGrpSpPr/>
          <p:nvPr/>
        </p:nvGrpSpPr>
        <p:grpSpPr>
          <a:xfrm>
            <a:off x="6083304" y="2344745"/>
            <a:ext cx="2475199" cy="1657304"/>
            <a:chOff x="6325901" y="2966071"/>
            <a:chExt cx="2475199" cy="1657304"/>
          </a:xfrm>
        </p:grpSpPr>
        <p:pic>
          <p:nvPicPr>
            <p:cNvPr id="4" name="Picture 3"/>
            <p:cNvPicPr>
              <a:picLocks noChangeAspect="1"/>
            </p:cNvPicPr>
            <p:nvPr/>
          </p:nvPicPr>
          <p:blipFill rotWithShape="1">
            <a:blip r:embed="rId2"/>
            <a:srcRect l="283" t="7427" r="92375" b="76222"/>
            <a:stretch/>
          </p:blipFill>
          <p:spPr>
            <a:xfrm>
              <a:off x="6572922" y="2966071"/>
              <a:ext cx="2228178" cy="1395694"/>
            </a:xfrm>
            <a:prstGeom prst="rect">
              <a:avLst/>
            </a:prstGeom>
            <a:ln>
              <a:solidFill>
                <a:schemeClr val="tx1"/>
              </a:solidFill>
            </a:ln>
          </p:spPr>
        </p:pic>
        <p:sp>
          <p:nvSpPr>
            <p:cNvPr id="5" name="Rectangle 4"/>
            <p:cNvSpPr/>
            <p:nvPr/>
          </p:nvSpPr>
          <p:spPr>
            <a:xfrm>
              <a:off x="6325901" y="4361765"/>
              <a:ext cx="184731" cy="261610"/>
            </a:xfrm>
            <a:prstGeom prst="rect">
              <a:avLst/>
            </a:prstGeom>
            <a:ln>
              <a:noFill/>
            </a:ln>
          </p:spPr>
          <p:txBody>
            <a:bodyPr wrap="none">
              <a:spAutoFit/>
            </a:bodyPr>
            <a:lstStyle/>
            <a:p>
              <a:endParaRPr lang="fr-LU" sz="1100" dirty="0"/>
            </a:p>
          </p:txBody>
        </p:sp>
      </p:grpSp>
      <p:pic>
        <p:nvPicPr>
          <p:cNvPr id="6" name="Picture 2"/>
          <p:cNvPicPr>
            <a:picLocks noChangeAspect="1" noChangeArrowheads="1"/>
          </p:cNvPicPr>
          <p:nvPr/>
        </p:nvPicPr>
        <p:blipFill>
          <a:blip r:embed="rId3" cstate="print"/>
          <a:srcRect l="10000" t="16000" r="7500" b="47000"/>
          <a:stretch>
            <a:fillRect/>
          </a:stretch>
        </p:blipFill>
        <p:spPr bwMode="auto">
          <a:xfrm>
            <a:off x="496800" y="1394127"/>
            <a:ext cx="5400775" cy="1513854"/>
          </a:xfrm>
          <a:prstGeom prst="rect">
            <a:avLst/>
          </a:prstGeom>
          <a:ln w="3175" cap="sq">
            <a:solidFill>
              <a:schemeClr val="tx1"/>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rotWithShape="1">
          <a:blip r:embed="rId4"/>
          <a:srcRect l="14833" t="13827" r="65353" b="60997"/>
          <a:stretch/>
        </p:blipFill>
        <p:spPr>
          <a:xfrm>
            <a:off x="496800" y="4818374"/>
            <a:ext cx="4761021" cy="1701281"/>
          </a:xfrm>
          <a:prstGeom prst="rect">
            <a:avLst/>
          </a:prstGeom>
          <a:ln>
            <a:solidFill>
              <a:schemeClr val="tx1"/>
            </a:solidFill>
          </a:ln>
        </p:spPr>
      </p:pic>
      <p:sp>
        <p:nvSpPr>
          <p:cNvPr id="11" name="Rectangle 10"/>
          <p:cNvSpPr/>
          <p:nvPr/>
        </p:nvSpPr>
        <p:spPr>
          <a:xfrm>
            <a:off x="6255941" y="3761759"/>
            <a:ext cx="2376946" cy="430887"/>
          </a:xfrm>
          <a:prstGeom prst="rect">
            <a:avLst/>
          </a:prstGeom>
        </p:spPr>
        <p:txBody>
          <a:bodyPr wrap="square">
            <a:spAutoFit/>
          </a:bodyPr>
          <a:lstStyle/>
          <a:p>
            <a:pPr algn="just"/>
            <a:r>
              <a:rPr lang="fr-LU" sz="1100" dirty="0">
                <a:solidFill>
                  <a:srgbClr val="222222"/>
                </a:solidFill>
                <a:latin typeface="Lato"/>
              </a:rPr>
              <a:t>Laurent </a:t>
            </a:r>
            <a:r>
              <a:rPr lang="fr-LU" sz="1100" dirty="0" err="1">
                <a:solidFill>
                  <a:srgbClr val="222222"/>
                </a:solidFill>
                <a:latin typeface="Lato"/>
              </a:rPr>
              <a:t>Heirendt</a:t>
            </a:r>
            <a:r>
              <a:rPr lang="fr-LU" sz="1100" dirty="0">
                <a:solidFill>
                  <a:srgbClr val="222222"/>
                </a:solidFill>
                <a:latin typeface="Lato"/>
              </a:rPr>
              <a:t> &amp; Sylvain </a:t>
            </a:r>
            <a:r>
              <a:rPr lang="fr-LU" sz="1100" dirty="0" err="1">
                <a:solidFill>
                  <a:srgbClr val="222222"/>
                </a:solidFill>
                <a:latin typeface="Lato"/>
              </a:rPr>
              <a:t>Arreckx</a:t>
            </a:r>
            <a:r>
              <a:rPr lang="fr-LU" sz="1100" dirty="0">
                <a:solidFill>
                  <a:srgbClr val="222222"/>
                </a:solidFill>
                <a:latin typeface="Lato"/>
              </a:rPr>
              <a:t> et al. </a:t>
            </a:r>
            <a:r>
              <a:rPr lang="fr-LU" sz="1100" dirty="0"/>
              <a:t>2018</a:t>
            </a:r>
            <a:r>
              <a:rPr lang="fr-LU" sz="1100" dirty="0">
                <a:solidFill>
                  <a:srgbClr val="222222"/>
                </a:solidFill>
                <a:latin typeface="Lato"/>
              </a:rPr>
              <a:t> </a:t>
            </a:r>
            <a:endParaRPr lang="fr-LU" sz="1100" dirty="0"/>
          </a:p>
        </p:txBody>
      </p:sp>
      <p:pic>
        <p:nvPicPr>
          <p:cNvPr id="12" name="Picture 11"/>
          <p:cNvPicPr>
            <a:picLocks noChangeAspect="1"/>
          </p:cNvPicPr>
          <p:nvPr/>
        </p:nvPicPr>
        <p:blipFill rotWithShape="1">
          <a:blip r:embed="rId5"/>
          <a:srcRect l="10875" t="15778" r="61375" b="59333"/>
          <a:stretch/>
        </p:blipFill>
        <p:spPr>
          <a:xfrm>
            <a:off x="496888" y="3173397"/>
            <a:ext cx="5400688" cy="1362338"/>
          </a:xfrm>
          <a:prstGeom prst="rect">
            <a:avLst/>
          </a:prstGeom>
          <a:ln>
            <a:solidFill>
              <a:schemeClr val="tx1"/>
            </a:solidFill>
          </a:ln>
        </p:spPr>
      </p:pic>
    </p:spTree>
    <p:extLst>
      <p:ext uri="{BB962C8B-B14F-4D97-AF65-F5344CB8AC3E}">
        <p14:creationId xmlns:p14="http://schemas.microsoft.com/office/powerpoint/2010/main" val="769556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model</a:t>
            </a:r>
            <a:endParaRPr lang="fr-LU" dirty="0"/>
          </a:p>
        </p:txBody>
      </p:sp>
      <p:sp>
        <p:nvSpPr>
          <p:cNvPr id="3" name="Text Placeholder 2"/>
          <p:cNvSpPr>
            <a:spLocks noGrp="1"/>
          </p:cNvSpPr>
          <p:nvPr>
            <p:ph type="body" sz="quarter" idx="13"/>
          </p:nvPr>
        </p:nvSpPr>
        <p:spPr/>
        <p:txBody>
          <a:bodyPr/>
          <a:lstStyle/>
          <a:p>
            <a:pPr marL="0" indent="0">
              <a:buNone/>
            </a:pPr>
            <a:r>
              <a:rPr lang="fr-LU" sz="1100" dirty="0" err="1">
                <a:solidFill>
                  <a:srgbClr val="000000"/>
                </a:solidFill>
                <a:latin typeface="Courier New" panose="02070309020205020404" pitchFamily="49" charset="0"/>
              </a:rPr>
              <a:t>ReactionFormulas</a:t>
            </a:r>
            <a:r>
              <a:rPr lang="fr-LU" sz="1100" dirty="0">
                <a:solidFill>
                  <a:srgbClr val="000000"/>
                </a:solidFill>
                <a:latin typeface="Courier New" panose="02070309020205020404" pitchFamily="49" charset="0"/>
              </a:rPr>
              <a:t> = {</a:t>
            </a:r>
            <a:r>
              <a:rPr lang="fr-LU" sz="1100" dirty="0">
                <a:solidFill>
                  <a:srgbClr val="A020F0"/>
                </a:solidFill>
                <a:latin typeface="Courier New" panose="02070309020205020404" pitchFamily="49" charset="0"/>
              </a:rPr>
              <a:t>'-&gt; A'</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 -&gt; B'</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'A -&gt; C'</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'B -&gt; C'</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'B -&gt; D'</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'C -&gt;'</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'D -&gt;'</a:t>
            </a:r>
            <a:r>
              <a:rPr lang="fr-LU" sz="1100" dirty="0">
                <a:solidFill>
                  <a:srgbClr val="000000"/>
                </a:solidFill>
                <a:latin typeface="Courier New" panose="02070309020205020404" pitchFamily="49" charset="0"/>
              </a:rPr>
              <a:t>};</a:t>
            </a:r>
          </a:p>
          <a:p>
            <a:pPr marL="0" indent="0">
              <a:buNone/>
            </a:pPr>
            <a:r>
              <a:rPr lang="fr-LU" sz="1100" dirty="0" err="1">
                <a:solidFill>
                  <a:srgbClr val="000000"/>
                </a:solidFill>
                <a:latin typeface="Courier New" panose="02070309020205020404" pitchFamily="49" charset="0"/>
              </a:rPr>
              <a:t>ReactionNames</a:t>
            </a:r>
            <a:r>
              <a:rPr lang="fr-LU" sz="1100" dirty="0">
                <a:solidFill>
                  <a:srgbClr val="000000"/>
                </a:solidFill>
                <a:latin typeface="Courier New" panose="02070309020205020404" pitchFamily="49" charset="0"/>
              </a:rPr>
              <a:t> = {</a:t>
            </a:r>
            <a:r>
              <a:rPr lang="fr-LU" sz="1100" dirty="0">
                <a:solidFill>
                  <a:srgbClr val="A020F0"/>
                </a:solidFill>
                <a:latin typeface="Courier New" panose="02070309020205020404" pitchFamily="49" charset="0"/>
              </a:rPr>
              <a:t>'v1'</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'v2'</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'v3'</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'v4'</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'v5'</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'v6'</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'v7'</a:t>
            </a:r>
            <a:r>
              <a:rPr lang="fr-LU" sz="1100" dirty="0">
                <a:solidFill>
                  <a:srgbClr val="000000"/>
                </a:solidFill>
                <a:latin typeface="Courier New" panose="02070309020205020404" pitchFamily="49" charset="0"/>
              </a:rPr>
              <a:t>};</a:t>
            </a:r>
          </a:p>
          <a:p>
            <a:pPr marL="0" indent="0">
              <a:buNone/>
            </a:pPr>
            <a:r>
              <a:rPr lang="fr-LU" sz="1100" dirty="0" err="1">
                <a:solidFill>
                  <a:srgbClr val="000000"/>
                </a:solidFill>
                <a:latin typeface="Courier New" panose="02070309020205020404" pitchFamily="49" charset="0"/>
              </a:rPr>
              <a:t>GeneNames</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'Gene1'</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'Gene2'</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'Gene3'</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'Gene4'</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'Gene5'</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'Gene6'</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'Gene7'</a:t>
            </a:r>
            <a:r>
              <a:rPr lang="fr-LU" sz="1100" dirty="0">
                <a:solidFill>
                  <a:srgbClr val="000000"/>
                </a:solidFill>
                <a:latin typeface="Courier New" panose="02070309020205020404" pitchFamily="49" charset="0"/>
              </a:rPr>
              <a:t>};</a:t>
            </a:r>
          </a:p>
          <a:p>
            <a:pPr marL="0" indent="0">
              <a:buNone/>
            </a:pPr>
            <a:r>
              <a:rPr lang="fr-LU" sz="1100" dirty="0">
                <a:solidFill>
                  <a:srgbClr val="000000"/>
                </a:solidFill>
                <a:latin typeface="Courier New" panose="02070309020205020404" pitchFamily="49" charset="0"/>
              </a:rPr>
              <a:t> </a:t>
            </a:r>
          </a:p>
          <a:p>
            <a:pPr marL="0" indent="0">
              <a:buNone/>
            </a:pPr>
            <a:r>
              <a:rPr lang="fr-LU" sz="1100" dirty="0" err="1">
                <a:solidFill>
                  <a:srgbClr val="000000"/>
                </a:solidFill>
                <a:latin typeface="Courier New" panose="02070309020205020404" pitchFamily="49" charset="0"/>
              </a:rPr>
              <a:t>orig_model</a:t>
            </a:r>
            <a:r>
              <a:rPr lang="fr-LU" sz="1100" dirty="0">
                <a:solidFill>
                  <a:srgbClr val="000000"/>
                </a:solidFill>
                <a:latin typeface="Courier New" panose="02070309020205020404" pitchFamily="49" charset="0"/>
              </a:rPr>
              <a:t> = </a:t>
            </a:r>
            <a:r>
              <a:rPr lang="fr-LU" sz="1100" dirty="0" err="1">
                <a:solidFill>
                  <a:srgbClr val="000000"/>
                </a:solidFill>
                <a:latin typeface="Courier New" panose="02070309020205020404" pitchFamily="49" charset="0"/>
              </a:rPr>
              <a:t>createModel</a:t>
            </a:r>
            <a:r>
              <a:rPr lang="fr-LU" sz="1100" dirty="0">
                <a:solidFill>
                  <a:srgbClr val="000000"/>
                </a:solidFill>
                <a:latin typeface="Courier New" panose="02070309020205020404" pitchFamily="49" charset="0"/>
              </a:rPr>
              <a:t>(</a:t>
            </a:r>
            <a:r>
              <a:rPr lang="fr-LU" sz="1100" dirty="0" err="1">
                <a:solidFill>
                  <a:srgbClr val="000000"/>
                </a:solidFill>
                <a:latin typeface="Courier New" panose="02070309020205020404" pitchFamily="49" charset="0"/>
              </a:rPr>
              <a:t>ReactionNames</a:t>
            </a:r>
            <a:r>
              <a:rPr lang="fr-LU" sz="1100" dirty="0">
                <a:solidFill>
                  <a:srgbClr val="000000"/>
                </a:solidFill>
                <a:latin typeface="Courier New" panose="02070309020205020404" pitchFamily="49" charset="0"/>
              </a:rPr>
              <a:t>, </a:t>
            </a:r>
            <a:r>
              <a:rPr lang="fr-LU" sz="1100" dirty="0" err="1">
                <a:solidFill>
                  <a:srgbClr val="000000"/>
                </a:solidFill>
                <a:latin typeface="Courier New" panose="02070309020205020404" pitchFamily="49" charset="0"/>
              </a:rPr>
              <a:t>ReactionNames</a:t>
            </a:r>
            <a:r>
              <a:rPr lang="fr-LU" sz="1100" dirty="0">
                <a:solidFill>
                  <a:srgbClr val="000000"/>
                </a:solidFill>
                <a:latin typeface="Courier New" panose="02070309020205020404" pitchFamily="49" charset="0"/>
              </a:rPr>
              <a:t>, </a:t>
            </a:r>
            <a:r>
              <a:rPr lang="fr-LU" sz="1100" dirty="0" err="1">
                <a:solidFill>
                  <a:srgbClr val="000000"/>
                </a:solidFill>
                <a:latin typeface="Courier New" panose="02070309020205020404" pitchFamily="49" charset="0"/>
              </a:rPr>
              <a:t>ReactionFormulas</a:t>
            </a:r>
            <a:r>
              <a:rPr lang="fr-LU" sz="1100" dirty="0">
                <a:solidFill>
                  <a:srgbClr val="000000"/>
                </a:solidFill>
                <a:latin typeface="Courier New" panose="02070309020205020404" pitchFamily="49" charset="0"/>
              </a:rPr>
              <a:t>,</a:t>
            </a:r>
            <a:r>
              <a:rPr lang="fr-LU" sz="1100" dirty="0">
                <a:solidFill>
                  <a:srgbClr val="A020F0"/>
                </a:solidFill>
                <a:latin typeface="Courier New" panose="02070309020205020404" pitchFamily="49" charset="0"/>
              </a:rPr>
              <a:t>'</a:t>
            </a:r>
            <a:r>
              <a:rPr lang="fr-LU" sz="1100" dirty="0" err="1">
                <a:solidFill>
                  <a:srgbClr val="A020F0"/>
                </a:solidFill>
                <a:latin typeface="Courier New" panose="02070309020205020404" pitchFamily="49" charset="0"/>
              </a:rPr>
              <a:t>grRuleList</a:t>
            </a:r>
            <a:r>
              <a:rPr lang="fr-LU" sz="1100" dirty="0">
                <a:solidFill>
                  <a:srgbClr val="A020F0"/>
                </a:solidFill>
                <a:latin typeface="Courier New" panose="02070309020205020404" pitchFamily="49" charset="0"/>
              </a:rPr>
              <a:t>'</a:t>
            </a:r>
            <a:r>
              <a:rPr lang="fr-LU" sz="1100" dirty="0">
                <a:solidFill>
                  <a:srgbClr val="000000"/>
                </a:solidFill>
                <a:latin typeface="Courier New" panose="02070309020205020404" pitchFamily="49" charset="0"/>
              </a:rPr>
              <a:t>,</a:t>
            </a:r>
            <a:r>
              <a:rPr lang="fr-LU" sz="1100" dirty="0" err="1">
                <a:solidFill>
                  <a:srgbClr val="000000"/>
                </a:solidFill>
                <a:latin typeface="Courier New" panose="02070309020205020404" pitchFamily="49" charset="0"/>
              </a:rPr>
              <a:t>GeneNames</a:t>
            </a:r>
            <a:r>
              <a:rPr lang="fr-LU" sz="1100" dirty="0">
                <a:solidFill>
                  <a:srgbClr val="000000"/>
                </a:solidFill>
                <a:latin typeface="Courier New" panose="02070309020205020404" pitchFamily="49" charset="0"/>
              </a:rPr>
              <a:t>);</a:t>
            </a:r>
          </a:p>
          <a:p>
            <a:pPr marL="0" indent="0">
              <a:buNone/>
            </a:pPr>
            <a:endParaRPr lang="fr-LU" sz="1200" dirty="0"/>
          </a:p>
          <a:p>
            <a:pPr marL="0" indent="0">
              <a:spcAft>
                <a:spcPts val="0"/>
              </a:spcAft>
              <a:buNone/>
            </a:pPr>
            <a:endParaRPr lang="en-US" sz="1050" dirty="0"/>
          </a:p>
          <a:p>
            <a:pPr marL="0" indent="0">
              <a:spcAft>
                <a:spcPts val="0"/>
              </a:spcAft>
              <a:buNone/>
            </a:pPr>
            <a:endParaRPr lang="en-US" sz="1050" dirty="0"/>
          </a:p>
        </p:txBody>
      </p:sp>
      <p:pic>
        <p:nvPicPr>
          <p:cNvPr id="4" name="Picture 3"/>
          <p:cNvPicPr>
            <a:picLocks noChangeAspect="1"/>
          </p:cNvPicPr>
          <p:nvPr/>
        </p:nvPicPr>
        <p:blipFill>
          <a:blip r:embed="rId2"/>
          <a:stretch>
            <a:fillRect/>
          </a:stretch>
        </p:blipFill>
        <p:spPr>
          <a:xfrm>
            <a:off x="6232384" y="3061447"/>
            <a:ext cx="2456205" cy="2539749"/>
          </a:xfrm>
          <a:prstGeom prst="rect">
            <a:avLst/>
          </a:prstGeom>
        </p:spPr>
      </p:pic>
      <p:pic>
        <p:nvPicPr>
          <p:cNvPr id="9" name="Picture 8"/>
          <p:cNvPicPr>
            <a:picLocks noChangeAspect="1"/>
          </p:cNvPicPr>
          <p:nvPr/>
        </p:nvPicPr>
        <p:blipFill rotWithShape="1">
          <a:blip r:embed="rId3"/>
          <a:srcRect l="12143" t="74289" r="78138" b="4073"/>
          <a:stretch/>
        </p:blipFill>
        <p:spPr>
          <a:xfrm>
            <a:off x="496800" y="3335978"/>
            <a:ext cx="3271938" cy="2048585"/>
          </a:xfrm>
          <a:prstGeom prst="rect">
            <a:avLst/>
          </a:prstGeom>
        </p:spPr>
      </p:pic>
    </p:spTree>
    <p:extLst>
      <p:ext uri="{BB962C8B-B14F-4D97-AF65-F5344CB8AC3E}">
        <p14:creationId xmlns:p14="http://schemas.microsoft.com/office/powerpoint/2010/main" val="1606753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the structure of a model</a:t>
            </a:r>
            <a:endParaRPr lang="fr-LU" dirty="0"/>
          </a:p>
        </p:txBody>
      </p:sp>
      <p:pic>
        <p:nvPicPr>
          <p:cNvPr id="4" name="Picture 3"/>
          <p:cNvPicPr>
            <a:picLocks noChangeAspect="1"/>
          </p:cNvPicPr>
          <p:nvPr/>
        </p:nvPicPr>
        <p:blipFill>
          <a:blip r:embed="rId2"/>
          <a:stretch>
            <a:fillRect/>
          </a:stretch>
        </p:blipFill>
        <p:spPr>
          <a:xfrm>
            <a:off x="6771469" y="1391770"/>
            <a:ext cx="2015732" cy="2084294"/>
          </a:xfrm>
          <a:prstGeom prst="rect">
            <a:avLst/>
          </a:prstGeom>
        </p:spPr>
      </p:pic>
      <p:pic>
        <p:nvPicPr>
          <p:cNvPr id="7" name="Picture 6"/>
          <p:cNvPicPr>
            <a:picLocks noChangeAspect="1"/>
          </p:cNvPicPr>
          <p:nvPr/>
        </p:nvPicPr>
        <p:blipFill rotWithShape="1">
          <a:blip r:embed="rId3"/>
          <a:srcRect l="12142" t="64122" r="81851" b="5640"/>
          <a:stretch/>
        </p:blipFill>
        <p:spPr>
          <a:xfrm>
            <a:off x="496887" y="1391770"/>
            <a:ext cx="2037023" cy="2884071"/>
          </a:xfrm>
          <a:prstGeom prst="rect">
            <a:avLst/>
          </a:prstGeom>
        </p:spPr>
      </p:pic>
      <p:sp>
        <p:nvSpPr>
          <p:cNvPr id="10" name="Rectangle 9"/>
          <p:cNvSpPr/>
          <p:nvPr/>
        </p:nvSpPr>
        <p:spPr>
          <a:xfrm>
            <a:off x="468079" y="1371061"/>
            <a:ext cx="813875" cy="20672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23" name="TextBox 22"/>
          <p:cNvSpPr txBox="1"/>
          <p:nvPr/>
        </p:nvSpPr>
        <p:spPr>
          <a:xfrm>
            <a:off x="2561159" y="1667434"/>
            <a:ext cx="3687241" cy="2677656"/>
          </a:xfrm>
          <a:prstGeom prst="rect">
            <a:avLst/>
          </a:prstGeom>
          <a:noFill/>
          <a:ln>
            <a:noFill/>
          </a:ln>
        </p:spPr>
        <p:txBody>
          <a:bodyPr wrap="square" rtlCol="0">
            <a:spAutoFit/>
          </a:bodyPr>
          <a:lstStyle/>
          <a:p>
            <a:r>
              <a:rPr lang="en-US" sz="1050" dirty="0">
                <a:solidFill>
                  <a:schemeClr val="accent2"/>
                </a:solidFill>
              </a:rPr>
              <a:t>Reactions</a:t>
            </a:r>
          </a:p>
          <a:p>
            <a:r>
              <a:rPr lang="en-US" sz="1050" dirty="0">
                <a:solidFill>
                  <a:schemeClr val="accent2"/>
                </a:solidFill>
              </a:rPr>
              <a:t>Stoichiometric matrix (</a:t>
            </a:r>
            <a:r>
              <a:rPr lang="en-US" sz="1050" dirty="0" err="1">
                <a:solidFill>
                  <a:schemeClr val="accent2"/>
                </a:solidFill>
              </a:rPr>
              <a:t>mets</a:t>
            </a:r>
            <a:r>
              <a:rPr lang="en-US" sz="1050" dirty="0">
                <a:solidFill>
                  <a:schemeClr val="accent2"/>
                </a:solidFill>
              </a:rPr>
              <a:t> </a:t>
            </a:r>
            <a:r>
              <a:rPr lang="en-US" sz="1050" dirty="0">
                <a:solidFill>
                  <a:schemeClr val="accent2"/>
                </a:solidFill>
                <a:latin typeface="Calibri" panose="020F0502020204030204" pitchFamily="34" charset="0"/>
              </a:rPr>
              <a:t>∙</a:t>
            </a:r>
            <a:r>
              <a:rPr lang="en-US" sz="1050" dirty="0">
                <a:solidFill>
                  <a:schemeClr val="accent2"/>
                </a:solidFill>
              </a:rPr>
              <a:t> </a:t>
            </a:r>
            <a:r>
              <a:rPr lang="en-US" sz="1050" dirty="0" err="1">
                <a:solidFill>
                  <a:schemeClr val="accent2"/>
                </a:solidFill>
              </a:rPr>
              <a:t>rxns</a:t>
            </a:r>
            <a:r>
              <a:rPr lang="en-US" sz="1050" dirty="0">
                <a:solidFill>
                  <a:schemeClr val="accent2"/>
                </a:solidFill>
              </a:rPr>
              <a:t>)</a:t>
            </a:r>
          </a:p>
          <a:p>
            <a:r>
              <a:rPr lang="en-US" sz="1050" dirty="0">
                <a:solidFill>
                  <a:schemeClr val="accent2"/>
                </a:solidFill>
              </a:rPr>
              <a:t>Lower bound</a:t>
            </a:r>
          </a:p>
          <a:p>
            <a:r>
              <a:rPr lang="en-US" sz="1050" dirty="0">
                <a:solidFill>
                  <a:schemeClr val="accent2"/>
                </a:solidFill>
              </a:rPr>
              <a:t>Upper bound</a:t>
            </a:r>
          </a:p>
          <a:p>
            <a:r>
              <a:rPr lang="en-US" sz="1050" dirty="0">
                <a:solidFill>
                  <a:schemeClr val="accent2"/>
                </a:solidFill>
              </a:rPr>
              <a:t>Weights of each flux in objective function</a:t>
            </a:r>
          </a:p>
          <a:p>
            <a:r>
              <a:rPr lang="en-US" sz="1050" dirty="0">
                <a:solidFill>
                  <a:schemeClr val="accent2"/>
                </a:solidFill>
              </a:rPr>
              <a:t>Metabolites</a:t>
            </a:r>
          </a:p>
          <a:p>
            <a:r>
              <a:rPr lang="en-US" sz="1050" dirty="0">
                <a:solidFill>
                  <a:schemeClr val="accent2"/>
                </a:solidFill>
              </a:rPr>
              <a:t>Change of metabolites at steady state =&gt; 0</a:t>
            </a:r>
          </a:p>
          <a:p>
            <a:r>
              <a:rPr lang="en-US" sz="1050" dirty="0">
                <a:solidFill>
                  <a:schemeClr val="accent2"/>
                </a:solidFill>
              </a:rPr>
              <a:t>Gene-protein-reaction (GPR) rules with gene indexes</a:t>
            </a:r>
          </a:p>
          <a:p>
            <a:r>
              <a:rPr lang="en-US" sz="1050" dirty="0">
                <a:solidFill>
                  <a:schemeClr val="accent2"/>
                </a:solidFill>
              </a:rPr>
              <a:t>Genes</a:t>
            </a:r>
          </a:p>
          <a:p>
            <a:r>
              <a:rPr lang="en-US" sz="1050" dirty="0">
                <a:solidFill>
                  <a:schemeClr val="accent2"/>
                </a:solidFill>
              </a:rPr>
              <a:t>Maximization of objective function</a:t>
            </a:r>
          </a:p>
          <a:p>
            <a:r>
              <a:rPr lang="en-US" sz="1050" dirty="0">
                <a:solidFill>
                  <a:schemeClr val="accent2"/>
                </a:solidFill>
              </a:rPr>
              <a:t>Constraints sense</a:t>
            </a:r>
          </a:p>
          <a:p>
            <a:r>
              <a:rPr lang="en-US" sz="1050" dirty="0">
                <a:solidFill>
                  <a:schemeClr val="accent2"/>
                </a:solidFill>
              </a:rPr>
              <a:t>Reaction gene matrix (</a:t>
            </a:r>
            <a:r>
              <a:rPr lang="en-US" sz="1050" dirty="0" err="1">
                <a:solidFill>
                  <a:schemeClr val="accent2"/>
                </a:solidFill>
              </a:rPr>
              <a:t>rxns</a:t>
            </a:r>
            <a:r>
              <a:rPr lang="en-US" sz="1050" dirty="0">
                <a:solidFill>
                  <a:schemeClr val="accent2"/>
                </a:solidFill>
              </a:rPr>
              <a:t> </a:t>
            </a:r>
            <a:r>
              <a:rPr lang="en-US" sz="1050" dirty="0">
                <a:solidFill>
                  <a:schemeClr val="accent2"/>
                </a:solidFill>
                <a:latin typeface="Calibri" panose="020F0502020204030204" pitchFamily="34" charset="0"/>
              </a:rPr>
              <a:t>∙</a:t>
            </a:r>
            <a:r>
              <a:rPr lang="en-US" sz="1050" dirty="0">
                <a:solidFill>
                  <a:schemeClr val="accent2"/>
                </a:solidFill>
              </a:rPr>
              <a:t> genes)</a:t>
            </a:r>
          </a:p>
          <a:p>
            <a:r>
              <a:rPr lang="en-US" sz="1050" dirty="0">
                <a:solidFill>
                  <a:schemeClr val="accent2"/>
                </a:solidFill>
              </a:rPr>
              <a:t>Metabolite names</a:t>
            </a:r>
          </a:p>
          <a:p>
            <a:r>
              <a:rPr lang="en-US" sz="1050" dirty="0">
                <a:solidFill>
                  <a:schemeClr val="accent2"/>
                </a:solidFill>
              </a:rPr>
              <a:t>Subsystems = pathways</a:t>
            </a:r>
          </a:p>
          <a:p>
            <a:r>
              <a:rPr lang="en-US" sz="1050" dirty="0">
                <a:solidFill>
                  <a:schemeClr val="accent2"/>
                </a:solidFill>
              </a:rPr>
              <a:t>Gene-protein-reaction (GPR) rules with gene names</a:t>
            </a:r>
          </a:p>
          <a:p>
            <a:r>
              <a:rPr lang="en-US" sz="1050" dirty="0">
                <a:solidFill>
                  <a:schemeClr val="accent2"/>
                </a:solidFill>
              </a:rPr>
              <a:t>Reaction names</a:t>
            </a:r>
            <a:endParaRPr lang="fr-LU" sz="1050" dirty="0">
              <a:solidFill>
                <a:schemeClr val="accent2"/>
              </a:solidFill>
            </a:endParaRPr>
          </a:p>
        </p:txBody>
      </p:sp>
    </p:spTree>
    <p:extLst>
      <p:ext uri="{BB962C8B-B14F-4D97-AF65-F5344CB8AC3E}">
        <p14:creationId xmlns:p14="http://schemas.microsoft.com/office/powerpoint/2010/main" val="3352195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2157" t="60982" r="78725" b="5692"/>
          <a:stretch/>
        </p:blipFill>
        <p:spPr>
          <a:xfrm>
            <a:off x="2929915" y="1391771"/>
            <a:ext cx="2986792" cy="3070502"/>
          </a:xfrm>
          <a:prstGeom prst="rect">
            <a:avLst/>
          </a:prstGeom>
        </p:spPr>
      </p:pic>
      <p:sp>
        <p:nvSpPr>
          <p:cNvPr id="2" name="Title 1"/>
          <p:cNvSpPr>
            <a:spLocks noGrp="1"/>
          </p:cNvSpPr>
          <p:nvPr>
            <p:ph type="title"/>
          </p:nvPr>
        </p:nvSpPr>
        <p:spPr/>
        <p:txBody>
          <a:bodyPr/>
          <a:lstStyle/>
          <a:p>
            <a:r>
              <a:rPr lang="en-US" dirty="0"/>
              <a:t>Check the structure of a model</a:t>
            </a:r>
            <a:endParaRPr lang="fr-LU" dirty="0"/>
          </a:p>
        </p:txBody>
      </p:sp>
      <p:pic>
        <p:nvPicPr>
          <p:cNvPr id="4" name="Picture 3"/>
          <p:cNvPicPr>
            <a:picLocks noChangeAspect="1"/>
          </p:cNvPicPr>
          <p:nvPr/>
        </p:nvPicPr>
        <p:blipFill>
          <a:blip r:embed="rId3"/>
          <a:stretch>
            <a:fillRect/>
          </a:stretch>
        </p:blipFill>
        <p:spPr>
          <a:xfrm>
            <a:off x="7376189" y="1391770"/>
            <a:ext cx="1411012" cy="1459005"/>
          </a:xfrm>
          <a:prstGeom prst="rect">
            <a:avLst/>
          </a:prstGeom>
        </p:spPr>
      </p:pic>
      <p:sp>
        <p:nvSpPr>
          <p:cNvPr id="11" name="Rectangle 10"/>
          <p:cNvSpPr/>
          <p:nvPr/>
        </p:nvSpPr>
        <p:spPr>
          <a:xfrm>
            <a:off x="3130596" y="1353130"/>
            <a:ext cx="1145569" cy="20672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12" name="Rectangle 11"/>
          <p:cNvSpPr/>
          <p:nvPr/>
        </p:nvSpPr>
        <p:spPr>
          <a:xfrm>
            <a:off x="3130596" y="3188112"/>
            <a:ext cx="1289004" cy="20672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13" name="TextBox 12"/>
          <p:cNvSpPr txBox="1"/>
          <p:nvPr/>
        </p:nvSpPr>
        <p:spPr>
          <a:xfrm>
            <a:off x="2974740" y="3792069"/>
            <a:ext cx="297379" cy="738664"/>
          </a:xfrm>
          <a:prstGeom prst="rect">
            <a:avLst/>
          </a:prstGeom>
          <a:noFill/>
        </p:spPr>
        <p:txBody>
          <a:bodyPr wrap="square" rtlCol="0">
            <a:spAutoFit/>
          </a:bodyPr>
          <a:lstStyle/>
          <a:p>
            <a:r>
              <a:rPr lang="en-US" sz="1050" dirty="0">
                <a:solidFill>
                  <a:srgbClr val="C00000"/>
                </a:solidFill>
              </a:rPr>
              <a:t>A</a:t>
            </a:r>
          </a:p>
          <a:p>
            <a:r>
              <a:rPr lang="en-US" sz="1050" dirty="0">
                <a:solidFill>
                  <a:srgbClr val="C00000"/>
                </a:solidFill>
              </a:rPr>
              <a:t>B</a:t>
            </a:r>
          </a:p>
          <a:p>
            <a:r>
              <a:rPr lang="en-US" sz="1050" dirty="0">
                <a:solidFill>
                  <a:srgbClr val="C00000"/>
                </a:solidFill>
              </a:rPr>
              <a:t>C</a:t>
            </a:r>
          </a:p>
          <a:p>
            <a:r>
              <a:rPr lang="en-US" sz="1050" dirty="0">
                <a:solidFill>
                  <a:srgbClr val="C00000"/>
                </a:solidFill>
              </a:rPr>
              <a:t>D</a:t>
            </a:r>
            <a:endParaRPr lang="fr-LU" sz="1050" dirty="0">
              <a:solidFill>
                <a:srgbClr val="C00000"/>
              </a:solidFill>
            </a:endParaRPr>
          </a:p>
        </p:txBody>
      </p:sp>
      <p:sp>
        <p:nvSpPr>
          <p:cNvPr id="14" name="TextBox 13"/>
          <p:cNvSpPr txBox="1"/>
          <p:nvPr/>
        </p:nvSpPr>
        <p:spPr>
          <a:xfrm>
            <a:off x="3123428" y="3639668"/>
            <a:ext cx="2838103" cy="253916"/>
          </a:xfrm>
          <a:prstGeom prst="rect">
            <a:avLst/>
          </a:prstGeom>
          <a:noFill/>
        </p:spPr>
        <p:txBody>
          <a:bodyPr wrap="square" rtlCol="0">
            <a:spAutoFit/>
          </a:bodyPr>
          <a:lstStyle/>
          <a:p>
            <a:r>
              <a:rPr lang="en-US" sz="1050" dirty="0">
                <a:solidFill>
                  <a:srgbClr val="C00000"/>
                </a:solidFill>
              </a:rPr>
              <a:t> v1       v2      v3         v4       v5       v6        v7</a:t>
            </a:r>
            <a:endParaRPr lang="fr-LU" sz="1050" dirty="0">
              <a:solidFill>
                <a:srgbClr val="C00000"/>
              </a:solidFill>
            </a:endParaRPr>
          </a:p>
        </p:txBody>
      </p:sp>
      <p:pic>
        <p:nvPicPr>
          <p:cNvPr id="16" name="Picture 15"/>
          <p:cNvPicPr>
            <a:picLocks noChangeAspect="1"/>
          </p:cNvPicPr>
          <p:nvPr/>
        </p:nvPicPr>
        <p:blipFill rotWithShape="1">
          <a:blip r:embed="rId4"/>
          <a:srcRect l="12215" t="55055" r="73235" b="25178"/>
          <a:stretch/>
        </p:blipFill>
        <p:spPr>
          <a:xfrm>
            <a:off x="493058" y="4683135"/>
            <a:ext cx="4830149" cy="1845682"/>
          </a:xfrm>
          <a:prstGeom prst="rect">
            <a:avLst/>
          </a:prstGeom>
        </p:spPr>
      </p:pic>
      <p:pic>
        <p:nvPicPr>
          <p:cNvPr id="18" name="Picture 17"/>
          <p:cNvPicPr>
            <a:picLocks noChangeAspect="1"/>
          </p:cNvPicPr>
          <p:nvPr/>
        </p:nvPicPr>
        <p:blipFill rotWithShape="1">
          <a:blip r:embed="rId4"/>
          <a:srcRect l="12197" t="75736" r="84274" b="5556"/>
          <a:stretch/>
        </p:blipFill>
        <p:spPr>
          <a:xfrm>
            <a:off x="5623108" y="4775262"/>
            <a:ext cx="1171336" cy="1746769"/>
          </a:xfrm>
          <a:prstGeom prst="rect">
            <a:avLst/>
          </a:prstGeom>
        </p:spPr>
      </p:pic>
      <p:sp>
        <p:nvSpPr>
          <p:cNvPr id="19" name="Rectangle 18"/>
          <p:cNvSpPr/>
          <p:nvPr/>
        </p:nvSpPr>
        <p:spPr>
          <a:xfrm>
            <a:off x="5787412" y="4766297"/>
            <a:ext cx="984057" cy="18879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20" name="Rectangle 19"/>
          <p:cNvSpPr/>
          <p:nvPr/>
        </p:nvSpPr>
        <p:spPr>
          <a:xfrm>
            <a:off x="677530" y="4720726"/>
            <a:ext cx="4557858" cy="20878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pic>
        <p:nvPicPr>
          <p:cNvPr id="21" name="Picture 20"/>
          <p:cNvPicPr>
            <a:picLocks noChangeAspect="1"/>
          </p:cNvPicPr>
          <p:nvPr/>
        </p:nvPicPr>
        <p:blipFill rotWithShape="1">
          <a:blip r:embed="rId5"/>
          <a:srcRect l="12220" t="80501" r="83627" b="4859"/>
          <a:stretch/>
        </p:blipFill>
        <p:spPr>
          <a:xfrm>
            <a:off x="7094345" y="4775262"/>
            <a:ext cx="1373931" cy="1362122"/>
          </a:xfrm>
          <a:prstGeom prst="rect">
            <a:avLst/>
          </a:prstGeom>
        </p:spPr>
      </p:pic>
      <p:sp>
        <p:nvSpPr>
          <p:cNvPr id="22" name="Rectangle 21"/>
          <p:cNvSpPr/>
          <p:nvPr/>
        </p:nvSpPr>
        <p:spPr>
          <a:xfrm>
            <a:off x="7242479" y="4802158"/>
            <a:ext cx="1130556" cy="17983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pic>
        <p:nvPicPr>
          <p:cNvPr id="17" name="Picture 16"/>
          <p:cNvPicPr>
            <a:picLocks noChangeAspect="1"/>
          </p:cNvPicPr>
          <p:nvPr/>
        </p:nvPicPr>
        <p:blipFill rotWithShape="1">
          <a:blip r:embed="rId6"/>
          <a:srcRect l="12142" t="64122" r="81851" b="5640"/>
          <a:stretch/>
        </p:blipFill>
        <p:spPr>
          <a:xfrm>
            <a:off x="496887" y="1391770"/>
            <a:ext cx="2037023" cy="2884071"/>
          </a:xfrm>
          <a:prstGeom prst="rect">
            <a:avLst/>
          </a:prstGeom>
        </p:spPr>
      </p:pic>
      <p:pic>
        <p:nvPicPr>
          <p:cNvPr id="3" name="Picture 2"/>
          <p:cNvPicPr>
            <a:picLocks noChangeAspect="1"/>
          </p:cNvPicPr>
          <p:nvPr/>
        </p:nvPicPr>
        <p:blipFill rotWithShape="1">
          <a:blip r:embed="rId7"/>
          <a:srcRect l="12230" t="83987" r="80098" b="4161"/>
          <a:stretch/>
        </p:blipFill>
        <p:spPr>
          <a:xfrm>
            <a:off x="4658651" y="1391771"/>
            <a:ext cx="2335051" cy="1014581"/>
          </a:xfrm>
          <a:prstGeom prst="rect">
            <a:avLst/>
          </a:prstGeom>
        </p:spPr>
      </p:pic>
      <p:sp>
        <p:nvSpPr>
          <p:cNvPr id="24" name="Rectangle 23"/>
          <p:cNvSpPr/>
          <p:nvPr/>
        </p:nvSpPr>
        <p:spPr>
          <a:xfrm>
            <a:off x="4815962" y="1371061"/>
            <a:ext cx="2086862" cy="1887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cxnSp>
        <p:nvCxnSpPr>
          <p:cNvPr id="6" name="Straight Arrow Connector 5"/>
          <p:cNvCxnSpPr/>
          <p:nvPr/>
        </p:nvCxnSpPr>
        <p:spPr>
          <a:xfrm flipV="1">
            <a:off x="3639671" y="1488141"/>
            <a:ext cx="950258" cy="58270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1909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the structure of a model</a:t>
            </a:r>
            <a:endParaRPr lang="fr-LU" dirty="0"/>
          </a:p>
        </p:txBody>
      </p:sp>
      <p:pic>
        <p:nvPicPr>
          <p:cNvPr id="17" name="Picture 16"/>
          <p:cNvPicPr>
            <a:picLocks noChangeAspect="1"/>
          </p:cNvPicPr>
          <p:nvPr/>
        </p:nvPicPr>
        <p:blipFill rotWithShape="1">
          <a:blip r:embed="rId2"/>
          <a:srcRect l="12142" t="64122" r="81851" b="5640"/>
          <a:stretch/>
        </p:blipFill>
        <p:spPr>
          <a:xfrm>
            <a:off x="496887" y="1391770"/>
            <a:ext cx="2037023" cy="2884071"/>
          </a:xfrm>
          <a:prstGeom prst="rect">
            <a:avLst/>
          </a:prstGeom>
        </p:spPr>
      </p:pic>
      <p:pic>
        <p:nvPicPr>
          <p:cNvPr id="5" name="Picture 4"/>
          <p:cNvPicPr>
            <a:picLocks noChangeAspect="1"/>
          </p:cNvPicPr>
          <p:nvPr/>
        </p:nvPicPr>
        <p:blipFill rotWithShape="1">
          <a:blip r:embed="rId3"/>
          <a:srcRect l="12186" t="55650" r="83529" b="4509"/>
          <a:stretch/>
        </p:blipFill>
        <p:spPr>
          <a:xfrm>
            <a:off x="3609580" y="1357953"/>
            <a:ext cx="1386498" cy="3625418"/>
          </a:xfrm>
          <a:prstGeom prst="rect">
            <a:avLst/>
          </a:prstGeom>
        </p:spPr>
      </p:pic>
      <p:sp>
        <p:nvSpPr>
          <p:cNvPr id="19" name="Rectangle 18"/>
          <p:cNvSpPr/>
          <p:nvPr/>
        </p:nvSpPr>
        <p:spPr>
          <a:xfrm>
            <a:off x="3538186" y="1373418"/>
            <a:ext cx="1141390" cy="18879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11" name="Rectangle 10"/>
          <p:cNvSpPr/>
          <p:nvPr/>
        </p:nvSpPr>
        <p:spPr>
          <a:xfrm>
            <a:off x="3538186" y="3173002"/>
            <a:ext cx="1457892" cy="20438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pic>
        <p:nvPicPr>
          <p:cNvPr id="6" name="Picture 5"/>
          <p:cNvPicPr>
            <a:picLocks noChangeAspect="1"/>
          </p:cNvPicPr>
          <p:nvPr/>
        </p:nvPicPr>
        <p:blipFill rotWithShape="1">
          <a:blip r:embed="rId4"/>
          <a:srcRect l="12230" t="55880" r="78627" b="25360"/>
          <a:stretch/>
        </p:blipFill>
        <p:spPr>
          <a:xfrm>
            <a:off x="5221325" y="3200608"/>
            <a:ext cx="2860370" cy="1650905"/>
          </a:xfrm>
          <a:prstGeom prst="rect">
            <a:avLst/>
          </a:prstGeom>
        </p:spPr>
      </p:pic>
      <p:pic>
        <p:nvPicPr>
          <p:cNvPr id="25" name="Picture 24"/>
          <p:cNvPicPr>
            <a:picLocks noChangeAspect="1"/>
          </p:cNvPicPr>
          <p:nvPr/>
        </p:nvPicPr>
        <p:blipFill rotWithShape="1">
          <a:blip r:embed="rId4"/>
          <a:srcRect l="12136" t="75818" r="78627" b="5669"/>
          <a:stretch/>
        </p:blipFill>
        <p:spPr>
          <a:xfrm>
            <a:off x="885405" y="4617720"/>
            <a:ext cx="2890086" cy="1629103"/>
          </a:xfrm>
          <a:prstGeom prst="rect">
            <a:avLst/>
          </a:prstGeom>
        </p:spPr>
      </p:pic>
      <p:sp>
        <p:nvSpPr>
          <p:cNvPr id="26" name="Rectangle 25"/>
          <p:cNvSpPr/>
          <p:nvPr/>
        </p:nvSpPr>
        <p:spPr>
          <a:xfrm>
            <a:off x="5359651" y="3170662"/>
            <a:ext cx="1339809" cy="20672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
        <p:nvSpPr>
          <p:cNvPr id="27" name="TextBox 26"/>
          <p:cNvSpPr txBox="1"/>
          <p:nvPr/>
        </p:nvSpPr>
        <p:spPr>
          <a:xfrm>
            <a:off x="885406" y="5142915"/>
            <a:ext cx="378144" cy="1169551"/>
          </a:xfrm>
          <a:prstGeom prst="rect">
            <a:avLst/>
          </a:prstGeom>
          <a:noFill/>
        </p:spPr>
        <p:txBody>
          <a:bodyPr wrap="square" rtlCol="0">
            <a:spAutoFit/>
          </a:bodyPr>
          <a:lstStyle/>
          <a:p>
            <a:r>
              <a:rPr lang="en-US" sz="1000" dirty="0">
                <a:solidFill>
                  <a:srgbClr val="C00000"/>
                </a:solidFill>
              </a:rPr>
              <a:t>v1</a:t>
            </a:r>
          </a:p>
          <a:p>
            <a:r>
              <a:rPr lang="en-US" sz="1000" dirty="0">
                <a:solidFill>
                  <a:srgbClr val="C00000"/>
                </a:solidFill>
              </a:rPr>
              <a:t>v2</a:t>
            </a:r>
          </a:p>
          <a:p>
            <a:r>
              <a:rPr lang="en-US" sz="1000" dirty="0">
                <a:solidFill>
                  <a:srgbClr val="C00000"/>
                </a:solidFill>
              </a:rPr>
              <a:t>v3</a:t>
            </a:r>
          </a:p>
          <a:p>
            <a:r>
              <a:rPr lang="en-US" sz="1000" dirty="0">
                <a:solidFill>
                  <a:srgbClr val="C00000"/>
                </a:solidFill>
              </a:rPr>
              <a:t>v4</a:t>
            </a:r>
          </a:p>
          <a:p>
            <a:r>
              <a:rPr lang="en-US" sz="1000" dirty="0">
                <a:solidFill>
                  <a:srgbClr val="C00000"/>
                </a:solidFill>
              </a:rPr>
              <a:t>v5</a:t>
            </a:r>
          </a:p>
          <a:p>
            <a:r>
              <a:rPr lang="en-US" sz="1000" dirty="0">
                <a:solidFill>
                  <a:srgbClr val="C00000"/>
                </a:solidFill>
              </a:rPr>
              <a:t>v6</a:t>
            </a:r>
          </a:p>
          <a:p>
            <a:r>
              <a:rPr lang="en-US" sz="1000" dirty="0">
                <a:solidFill>
                  <a:srgbClr val="C00000"/>
                </a:solidFill>
              </a:rPr>
              <a:t>v7</a:t>
            </a:r>
            <a:endParaRPr lang="fr-LU" sz="1000" dirty="0">
              <a:solidFill>
                <a:srgbClr val="C00000"/>
              </a:solidFill>
            </a:endParaRPr>
          </a:p>
        </p:txBody>
      </p:sp>
      <p:sp>
        <p:nvSpPr>
          <p:cNvPr id="28" name="TextBox 27"/>
          <p:cNvSpPr txBox="1"/>
          <p:nvPr/>
        </p:nvSpPr>
        <p:spPr>
          <a:xfrm>
            <a:off x="1070033" y="5008444"/>
            <a:ext cx="2838103" cy="253916"/>
          </a:xfrm>
          <a:prstGeom prst="rect">
            <a:avLst/>
          </a:prstGeom>
          <a:noFill/>
        </p:spPr>
        <p:txBody>
          <a:bodyPr wrap="square" rtlCol="0">
            <a:spAutoFit/>
          </a:bodyPr>
          <a:lstStyle/>
          <a:p>
            <a:r>
              <a:rPr lang="en-US" sz="1050" dirty="0">
                <a:solidFill>
                  <a:srgbClr val="C00000"/>
                </a:solidFill>
              </a:rPr>
              <a:t> g1      g2       g3       g4       g5      g6       g7</a:t>
            </a:r>
            <a:endParaRPr lang="fr-LU" sz="1050" dirty="0">
              <a:solidFill>
                <a:srgbClr val="C00000"/>
              </a:solidFill>
            </a:endParaRPr>
          </a:p>
        </p:txBody>
      </p:sp>
      <p:pic>
        <p:nvPicPr>
          <p:cNvPr id="29" name="Picture 28"/>
          <p:cNvPicPr>
            <a:picLocks noChangeAspect="1"/>
          </p:cNvPicPr>
          <p:nvPr/>
        </p:nvPicPr>
        <p:blipFill>
          <a:blip r:embed="rId5"/>
          <a:stretch>
            <a:fillRect/>
          </a:stretch>
        </p:blipFill>
        <p:spPr>
          <a:xfrm>
            <a:off x="7376189" y="1391770"/>
            <a:ext cx="1411012" cy="1459005"/>
          </a:xfrm>
          <a:prstGeom prst="rect">
            <a:avLst/>
          </a:prstGeom>
        </p:spPr>
      </p:pic>
      <p:sp>
        <p:nvSpPr>
          <p:cNvPr id="13" name="Rectangle 12"/>
          <p:cNvSpPr/>
          <p:nvPr/>
        </p:nvSpPr>
        <p:spPr>
          <a:xfrm>
            <a:off x="1070033" y="4588084"/>
            <a:ext cx="1816602" cy="2129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p>
        </p:txBody>
      </p:sp>
    </p:spTree>
    <p:extLst>
      <p:ext uri="{BB962C8B-B14F-4D97-AF65-F5344CB8AC3E}">
        <p14:creationId xmlns:p14="http://schemas.microsoft.com/office/powerpoint/2010/main" val="4085846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marL="0" indent="0">
              <a:buNone/>
            </a:pPr>
            <a:endParaRPr lang="fr-LU" dirty="0"/>
          </a:p>
        </p:txBody>
      </p:sp>
      <p:sp>
        <p:nvSpPr>
          <p:cNvPr id="2" name="Title 1"/>
          <p:cNvSpPr>
            <a:spLocks noGrp="1"/>
          </p:cNvSpPr>
          <p:nvPr>
            <p:ph type="title"/>
          </p:nvPr>
        </p:nvSpPr>
        <p:spPr/>
        <p:txBody>
          <a:bodyPr/>
          <a:lstStyle/>
          <a:p>
            <a:r>
              <a:rPr lang="en-GB" dirty="0"/>
              <a:t>How to analyse the models?</a:t>
            </a:r>
          </a:p>
        </p:txBody>
      </p:sp>
      <p:pic>
        <p:nvPicPr>
          <p:cNvPr id="6" name="Picture 5"/>
          <p:cNvPicPr>
            <a:picLocks noChangeAspect="1"/>
          </p:cNvPicPr>
          <p:nvPr/>
        </p:nvPicPr>
        <p:blipFill rotWithShape="1">
          <a:blip r:embed="rId2"/>
          <a:srcRect l="12625" t="31077" r="60249" b="16667"/>
          <a:stretch/>
        </p:blipFill>
        <p:spPr>
          <a:xfrm>
            <a:off x="1604517" y="2108961"/>
            <a:ext cx="5920740" cy="3208021"/>
          </a:xfrm>
          <a:prstGeom prst="rect">
            <a:avLst/>
          </a:prstGeom>
        </p:spPr>
      </p:pic>
      <p:sp>
        <p:nvSpPr>
          <p:cNvPr id="5" name="TextBox 4"/>
          <p:cNvSpPr txBox="1"/>
          <p:nvPr/>
        </p:nvSpPr>
        <p:spPr>
          <a:xfrm>
            <a:off x="1604517" y="5316982"/>
            <a:ext cx="4034790" cy="276999"/>
          </a:xfrm>
          <a:prstGeom prst="rect">
            <a:avLst/>
          </a:prstGeom>
          <a:noFill/>
        </p:spPr>
        <p:txBody>
          <a:bodyPr wrap="square" rtlCol="0">
            <a:spAutoFit/>
          </a:bodyPr>
          <a:lstStyle/>
          <a:p>
            <a:r>
              <a:rPr lang="en-US" sz="1200" dirty="0"/>
              <a:t>Becker SA et al., </a:t>
            </a:r>
            <a:r>
              <a:rPr lang="fr-LU" sz="1200" i="1" dirty="0"/>
              <a:t>Nature </a:t>
            </a:r>
            <a:r>
              <a:rPr lang="fr-LU" sz="1200" i="1" dirty="0" err="1"/>
              <a:t>protocols</a:t>
            </a:r>
            <a:r>
              <a:rPr lang="en-US" sz="1200" i="1" dirty="0"/>
              <a:t> </a:t>
            </a:r>
            <a:r>
              <a:rPr lang="en-US" sz="1200" dirty="0"/>
              <a:t>2007 </a:t>
            </a:r>
            <a:endParaRPr lang="fr-LU" sz="1200" dirty="0"/>
          </a:p>
        </p:txBody>
      </p:sp>
      <p:sp>
        <p:nvSpPr>
          <p:cNvPr id="7" name="&quot;No&quot; Symbol 6"/>
          <p:cNvSpPr/>
          <p:nvPr/>
        </p:nvSpPr>
        <p:spPr>
          <a:xfrm>
            <a:off x="4194810" y="4740551"/>
            <a:ext cx="548640" cy="576431"/>
          </a:xfrm>
          <a:prstGeom prst="noSmoking">
            <a:avLst/>
          </a:prstGeom>
          <a:solidFill>
            <a:srgbClr val="C0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LU">
              <a:solidFill>
                <a:schemeClr val="tx1"/>
              </a:solidFill>
            </a:endParaRPr>
          </a:p>
        </p:txBody>
      </p:sp>
    </p:spTree>
    <p:extLst>
      <p:ext uri="{BB962C8B-B14F-4D97-AF65-F5344CB8AC3E}">
        <p14:creationId xmlns:p14="http://schemas.microsoft.com/office/powerpoint/2010/main" val="2818833472"/>
      </p:ext>
    </p:extLst>
  </p:cSld>
  <p:clrMapOvr>
    <a:masterClrMapping/>
  </p:clrMapOvr>
</p:sld>
</file>

<file path=ppt/theme/theme1.xml><?xml version="1.0" encoding="utf-8"?>
<a:theme xmlns:a="http://schemas.openxmlformats.org/drawingml/2006/main" name="ppt UL">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ustom 1">
      <a:majorFont>
        <a:latin typeface="Arial"/>
        <a:ea typeface=""/>
        <a:cs typeface=""/>
      </a:majorFont>
      <a:minorFont>
        <a:latin typeface="Arial"/>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6c533f7-61db-40a9-92cc-7bf39d0de398">
      <Value>14</Value>
      <Value>74</Value>
    </TaxCatchAll>
    <o606121503634f60aadbd34f286ff3d9 xmlns="a6c533f7-61db-40a9-92cc-7bf39d0de398">
      <Terms xmlns="http://schemas.microsoft.com/office/infopath/2007/PartnerControls">
        <TermInfo xmlns="http://schemas.microsoft.com/office/infopath/2007/PartnerControls">
          <TermName xmlns="http://schemas.microsoft.com/office/infopath/2007/PartnerControls">Template</TermName>
          <TermId xmlns="http://schemas.microsoft.com/office/infopath/2007/PartnerControls">d449e3eb-181a-4ef3-83d2-948c1b505633</TermId>
        </TermInfo>
      </Terms>
    </o606121503634f60aadbd34f286ff3d9>
    <a60e8a9bb7a5498084be0308f3b51622 xmlns="a6c533f7-61db-40a9-92cc-7bf39d0de398">
      <Terms xmlns="http://schemas.microsoft.com/office/infopath/2007/PartnerControls">
        <TermInfo xmlns="http://schemas.microsoft.com/office/infopath/2007/PartnerControls">
          <TermName xmlns="http://schemas.microsoft.com/office/infopath/2007/PartnerControls">CS</TermName>
          <TermId xmlns="http://schemas.microsoft.com/office/infopath/2007/PartnerControls">fd244bff-d3ca-4376-a153-adc234d8de31</TermId>
        </TermInfo>
      </Terms>
    </a60e8a9bb7a5498084be0308f3b51622>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91315580376B46A11719EE4F871FF5" ma:contentTypeVersion="2" ma:contentTypeDescription="Create a new document." ma:contentTypeScope="" ma:versionID="8854321e5d77485fd489825fc93e6ca5">
  <xsd:schema xmlns:xsd="http://www.w3.org/2001/XMLSchema" xmlns:xs="http://www.w3.org/2001/XMLSchema" xmlns:p="http://schemas.microsoft.com/office/2006/metadata/properties" xmlns:ns1="http://schemas.microsoft.com/sharepoint/v3" xmlns:ns2="a6c533f7-61db-40a9-92cc-7bf39d0de398" targetNamespace="http://schemas.microsoft.com/office/2006/metadata/properties" ma:root="true" ma:fieldsID="d4c04313973a0c9248cfae03f8c66896" ns1:_="" ns2:_="">
    <xsd:import namespace="http://schemas.microsoft.com/sharepoint/v3"/>
    <xsd:import namespace="a6c533f7-61db-40a9-92cc-7bf39d0de398"/>
    <xsd:element name="properties">
      <xsd:complexType>
        <xsd:sequence>
          <xsd:element name="documentManagement">
            <xsd:complexType>
              <xsd:all>
                <xsd:element ref="ns1:PublishingStartDate" minOccurs="0"/>
                <xsd:element ref="ns1:PublishingExpirationDate" minOccurs="0"/>
                <xsd:element ref="ns2:o606121503634f60aadbd34f286ff3d9" minOccurs="0"/>
                <xsd:element ref="ns2:TaxCatchAll" minOccurs="0"/>
                <xsd:element ref="ns2:TaxCatchAllLabel" minOccurs="0"/>
                <xsd:element ref="ns2:a60e8a9bb7a5498084be0308f3b51622"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6c533f7-61db-40a9-92cc-7bf39d0de398" elementFormDefault="qualified">
    <xsd:import namespace="http://schemas.microsoft.com/office/2006/documentManagement/types"/>
    <xsd:import namespace="http://schemas.microsoft.com/office/infopath/2007/PartnerControls"/>
    <xsd:element name="o606121503634f60aadbd34f286ff3d9" ma:index="10" nillable="true" ma:taxonomy="true" ma:internalName="o606121503634f60aadbd34f286ff3d9" ma:taxonomyFieldName="Document_x0020_Category" ma:displayName="Document Category" ma:default="" ma:fieldId="{86061215-0363-4f60-aadb-d34f286ff3d9}" ma:taxonomyMulti="true" ma:sspId="ceefa7fb-4336-4fa1-9d81-8bd6ad6a0761" ma:termSetId="8467628b-cc19-41c8-84de-1e197b3524fe" ma:anchorId="00000000-0000-0000-0000-000000000000" ma:open="false" ma:isKeyword="false">
      <xsd:complexType>
        <xsd:sequence>
          <xsd:element ref="pc:Terms" minOccurs="0" maxOccurs="1"/>
        </xsd:sequence>
      </xsd:complexType>
    </xsd:element>
    <xsd:element name="TaxCatchAll" ma:index="11" nillable="true" ma:displayName="Taxonomy Catch All Column" ma:hidden="true" ma:list="{88da9af2-fc06-457f-9f9b-54ea4b8c2f8e}" ma:internalName="TaxCatchAll" ma:showField="CatchAllData" ma:web="a6c533f7-61db-40a9-92cc-7bf39d0de398">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88da9af2-fc06-457f-9f9b-54ea4b8c2f8e}" ma:internalName="TaxCatchAllLabel" ma:readOnly="true" ma:showField="CatchAllDataLabel" ma:web="a6c533f7-61db-40a9-92cc-7bf39d0de398">
      <xsd:complexType>
        <xsd:complexContent>
          <xsd:extension base="dms:MultiChoiceLookup">
            <xsd:sequence>
              <xsd:element name="Value" type="dms:Lookup" maxOccurs="unbounded" minOccurs="0" nillable="true"/>
            </xsd:sequence>
          </xsd:extension>
        </xsd:complexContent>
      </xsd:complexType>
    </xsd:element>
    <xsd:element name="a60e8a9bb7a5498084be0308f3b51622" ma:index="14" nillable="true" ma:taxonomy="true" ma:internalName="a60e8a9bb7a5498084be0308f3b51622" ma:taxonomyFieldName="The_x0020_University" ma:displayName="The University" ma:default="" ma:fieldId="{a60e8a9b-b7a5-4980-84be-0308f3b51622}" ma:taxonomyMulti="true" ma:sspId="ceefa7fb-4336-4fa1-9d81-8bd6ad6a0761" ma:termSetId="d027352d-354c-4edb-9a10-0a26093ac2d3"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9D7381-322E-4C3C-962C-B3412E299A0E}">
  <ds:schemaRefs>
    <ds:schemaRef ds:uri="http://schemas.microsoft.com/sharepoint/v3/contenttype/forms"/>
  </ds:schemaRefs>
</ds:datastoreItem>
</file>

<file path=customXml/itemProps2.xml><?xml version="1.0" encoding="utf-8"?>
<ds:datastoreItem xmlns:ds="http://schemas.openxmlformats.org/officeDocument/2006/customXml" ds:itemID="{52A3367F-8048-404C-843E-679D6978629C}">
  <ds:schemaRefs>
    <ds:schemaRef ds:uri="http://schemas.microsoft.com/office/infopath/2007/PartnerControls"/>
    <ds:schemaRef ds:uri="http://purl.org/dc/dcmitype/"/>
    <ds:schemaRef ds:uri="http://purl.org/dc/terms/"/>
    <ds:schemaRef ds:uri="http://schemas.microsoft.com/office/2006/metadata/properties"/>
    <ds:schemaRef ds:uri="http://schemas.microsoft.com/sharepoint/v3"/>
    <ds:schemaRef ds:uri="http://schemas.openxmlformats.org/package/2006/metadata/core-properties"/>
    <ds:schemaRef ds:uri="http://schemas.microsoft.com/office/2006/documentManagement/types"/>
    <ds:schemaRef ds:uri="a6c533f7-61db-40a9-92cc-7bf39d0de398"/>
    <ds:schemaRef ds:uri="http://www.w3.org/XML/1998/namespace"/>
    <ds:schemaRef ds:uri="http://purl.org/dc/elements/1.1/"/>
  </ds:schemaRefs>
</ds:datastoreItem>
</file>

<file path=customXml/itemProps3.xml><?xml version="1.0" encoding="utf-8"?>
<ds:datastoreItem xmlns:ds="http://schemas.openxmlformats.org/officeDocument/2006/customXml" ds:itemID="{F5E6A3FC-BD4C-4C03-81B6-8923D5126E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6c533f7-61db-40a9-92cc-7bf39d0de3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UL.pot</Template>
  <TotalTime>11811</TotalTime>
  <Words>2134</Words>
  <Application>Microsoft Office PowerPoint</Application>
  <PresentationFormat>On-screen Show (4:3)</PresentationFormat>
  <Paragraphs>550</Paragraphs>
  <Slides>33</Slides>
  <Notes>1</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Cambria Math</vt:lpstr>
      <vt:lpstr>Courier New</vt:lpstr>
      <vt:lpstr>Gill Sans</vt:lpstr>
      <vt:lpstr>Gill Sans Light</vt:lpstr>
      <vt:lpstr>Lato</vt:lpstr>
      <vt:lpstr>Wingdings</vt:lpstr>
      <vt:lpstr>ppt UL</vt:lpstr>
      <vt:lpstr>PowerPoint Presentation</vt:lpstr>
      <vt:lpstr>COBRA toolbox </vt:lpstr>
      <vt:lpstr>COBRA toolbox </vt:lpstr>
      <vt:lpstr>COBRA toolbox </vt:lpstr>
      <vt:lpstr>Create a model</vt:lpstr>
      <vt:lpstr>Check the structure of a model</vt:lpstr>
      <vt:lpstr>Check the structure of a model</vt:lpstr>
      <vt:lpstr>Check the structure of a model</vt:lpstr>
      <vt:lpstr>How to analyse the models?</vt:lpstr>
      <vt:lpstr>Flux balance analysis (FBA)</vt:lpstr>
      <vt:lpstr>Flux balance analysis (FBA)</vt:lpstr>
      <vt:lpstr>PowerPoint Presentation</vt:lpstr>
      <vt:lpstr>Flux balance analysis (FBA)</vt:lpstr>
      <vt:lpstr>Flux balance analysis (FBA)</vt:lpstr>
      <vt:lpstr>Flux balance analysis (FBA)</vt:lpstr>
      <vt:lpstr>Flux variability analysis (FVA)</vt:lpstr>
      <vt:lpstr>Robustness analysis </vt:lpstr>
      <vt:lpstr>Simulation of gene knock outs</vt:lpstr>
      <vt:lpstr>Simulation of gene knock outs</vt:lpstr>
      <vt:lpstr>Single gene deletion</vt:lpstr>
      <vt:lpstr>Single gene deletion</vt:lpstr>
      <vt:lpstr>Single gene deletion</vt:lpstr>
      <vt:lpstr>Single gene deletion</vt:lpstr>
      <vt:lpstr>Double gene deletion</vt:lpstr>
      <vt:lpstr>Sampling of the allowed flux distributions around the optimal solution</vt:lpstr>
      <vt:lpstr>Visualisation of the sampling results</vt:lpstr>
      <vt:lpstr>Visualisation of the sampling results</vt:lpstr>
      <vt:lpstr>Visualisation of the sampling results</vt:lpstr>
      <vt:lpstr>Visualisation of the sampling results</vt:lpstr>
      <vt:lpstr>Identification of correlated reaction fluxes</vt:lpstr>
      <vt:lpstr>Other useful commands</vt:lpstr>
      <vt:lpstr>Applications</vt:lpstr>
      <vt:lpstr>Getting familiar with the COBRA Toolbox</vt:lpstr>
    </vt:vector>
  </TitlesOfParts>
  <Company>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Luxembourg Power Point Template</dc:title>
  <dc:creator>Daniele Stoffel</dc:creator>
  <cp:lastModifiedBy>Maria PACHECO</cp:lastModifiedBy>
  <cp:revision>918</cp:revision>
  <cp:lastPrinted>2015-04-13T16:56:05Z</cp:lastPrinted>
  <dcterms:created xsi:type="dcterms:W3CDTF">2015-07-17T11:35:21Z</dcterms:created>
  <dcterms:modified xsi:type="dcterms:W3CDTF">2023-03-17T08:56:56Z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0x0101000D91315580376B46A11719EE4F871FF5</vt:lpwstr>
  </property>
  <property fmtid="{D5CDD505-2E9C-101B-9397-08002B2CF9AE}" pid="3" name="Document Category">
    <vt:lpwstr>14;#Template|d449e3eb-181a-4ef3-83d2-948c1b505633</vt:lpwstr>
  </property>
  <property fmtid="{D5CDD505-2E9C-101B-9397-08002B2CF9AE}" pid="4" name="The University">
    <vt:lpwstr>74;#CS|fd244bff-d3ca-4376-a153-adc234d8de31</vt:lpwstr>
  </property>
</Properties>
</file>